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9" r:id="rId5"/>
    <p:sldId id="273" r:id="rId6"/>
    <p:sldId id="5929" r:id="rId7"/>
    <p:sldId id="5935" r:id="rId8"/>
    <p:sldId id="5943" r:id="rId9"/>
    <p:sldId id="5936" r:id="rId10"/>
    <p:sldId id="5942" r:id="rId11"/>
    <p:sldId id="5965" r:id="rId12"/>
    <p:sldId id="5956" r:id="rId13"/>
    <p:sldId id="5944" r:id="rId14"/>
    <p:sldId id="5915" r:id="rId15"/>
    <p:sldId id="5968" r:id="rId16"/>
    <p:sldId id="5945" r:id="rId17"/>
    <p:sldId id="5946" r:id="rId18"/>
    <p:sldId id="5953" r:id="rId19"/>
    <p:sldId id="5951" r:id="rId20"/>
    <p:sldId id="5963" r:id="rId21"/>
    <p:sldId id="5964" r:id="rId22"/>
    <p:sldId id="5966" r:id="rId23"/>
    <p:sldId id="5958" r:id="rId24"/>
    <p:sldId id="5959" r:id="rId25"/>
    <p:sldId id="5961" r:id="rId26"/>
    <p:sldId id="5960" r:id="rId27"/>
    <p:sldId id="5962" r:id="rId28"/>
    <p:sldId id="5927" r:id="rId29"/>
    <p:sldId id="5967" r:id="rId30"/>
    <p:sldId id="5955" r:id="rId31"/>
  </p:sldIdLst>
  <p:sldSz cx="9144000" cy="5143500" type="screen16x9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DCB91A-520E-E012-AD2E-BF7ED335CBAE}" name="Isabella Bosch" initials="IB" userId="S::isabella.bosch@ipcenter.at::0be5bf34-6faa-412a-948d-df68af6af29a" providerId="AD"/>
  <p188:author id="{ACA4386A-E713-FF24-68C7-C6277F56A2D1}" name="Heidi Khazuev" initials="HK" userId="S::heidi.khazuev@ipcenter.at::8d1ed3e9-6604-453a-8cec-687cd1706d3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3D8EBC"/>
    <a:srgbClr val="FFCC00"/>
    <a:srgbClr val="166F9C"/>
    <a:srgbClr val="006091"/>
    <a:srgbClr val="007FB2"/>
    <a:srgbClr val="94D12B"/>
    <a:srgbClr val="E84C18"/>
    <a:srgbClr val="7F7F7F"/>
    <a:srgbClr val="399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DB5B8B-5A94-4D73-A6F2-6C583873250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0B55CDB5-BC46-4584-8D09-6108F527D0EC}">
      <dgm:prSet phldrT="[Text]" phldr="0"/>
      <dgm:spPr/>
      <dgm:t>
        <a:bodyPr/>
        <a:lstStyle/>
        <a:p>
          <a:r>
            <a:rPr lang="de-DE"/>
            <a:t>Mind. 1mal jährlich Räumungsübung auf allen Standorten</a:t>
          </a:r>
        </a:p>
        <a:p>
          <a:r>
            <a:rPr lang="de-AT"/>
            <a:t>(nächste Frühjahr 2026)</a:t>
          </a:r>
        </a:p>
      </dgm:t>
    </dgm:pt>
    <dgm:pt modelId="{26AC4969-39B8-4B8F-A0C5-93089B2BE257}" type="parTrans" cxnId="{75D1C9A4-D186-493C-AF69-AF3DDA6C755C}">
      <dgm:prSet/>
      <dgm:spPr/>
      <dgm:t>
        <a:bodyPr/>
        <a:lstStyle/>
        <a:p>
          <a:endParaRPr lang="de-AT"/>
        </a:p>
      </dgm:t>
    </dgm:pt>
    <dgm:pt modelId="{497A6E30-0CA4-4F4C-87CD-BE1C43F12C34}" type="sibTrans" cxnId="{75D1C9A4-D186-493C-AF69-AF3DDA6C755C}">
      <dgm:prSet/>
      <dgm:spPr/>
      <dgm:t>
        <a:bodyPr/>
        <a:lstStyle/>
        <a:p>
          <a:endParaRPr lang="de-AT"/>
        </a:p>
      </dgm:t>
    </dgm:pt>
    <dgm:pt modelId="{341A244B-DB5E-46EF-9489-964DE5ED2736}">
      <dgm:prSet phldrT="[Text]" phldr="0"/>
      <dgm:spPr/>
      <dgm:t>
        <a:bodyPr/>
        <a:lstStyle/>
        <a:p>
          <a:r>
            <a:rPr lang="de-DE"/>
            <a:t>Schulung &amp; Begehungen der Fluchtwege mit den MA:I auf allen Standorten</a:t>
          </a:r>
          <a:endParaRPr lang="de-AT"/>
        </a:p>
      </dgm:t>
    </dgm:pt>
    <dgm:pt modelId="{666E7B6C-228C-4F03-9899-EBE7BD6EF19A}" type="parTrans" cxnId="{1E49A50C-B7F9-4BEE-8213-609774C7E0BF}">
      <dgm:prSet/>
      <dgm:spPr/>
      <dgm:t>
        <a:bodyPr/>
        <a:lstStyle/>
        <a:p>
          <a:endParaRPr lang="de-AT"/>
        </a:p>
      </dgm:t>
    </dgm:pt>
    <dgm:pt modelId="{278505CD-DBF4-4885-A5D2-936735C0FA1A}" type="sibTrans" cxnId="{1E49A50C-B7F9-4BEE-8213-609774C7E0BF}">
      <dgm:prSet/>
      <dgm:spPr/>
      <dgm:t>
        <a:bodyPr/>
        <a:lstStyle/>
        <a:p>
          <a:endParaRPr lang="de-AT"/>
        </a:p>
      </dgm:t>
    </dgm:pt>
    <dgm:pt modelId="{6948A77B-9F6A-42C1-87C3-78BED89FD576}">
      <dgm:prSet phldrT="[Text]" phldr="0"/>
      <dgm:spPr/>
      <dgm:t>
        <a:bodyPr/>
        <a:lstStyle/>
        <a:p>
          <a:r>
            <a:rPr lang="de-DE"/>
            <a:t>Nach Räumungsübung:</a:t>
          </a:r>
        </a:p>
        <a:p>
          <a:r>
            <a:rPr lang="de-AT"/>
            <a:t>Zeitnahe Nachbesprechung zur Sensibilisierung &amp; Ablaufoptimierung</a:t>
          </a:r>
        </a:p>
      </dgm:t>
    </dgm:pt>
    <dgm:pt modelId="{1B9C41CE-DCCC-47F4-BEFA-F930172EEEFC}" type="parTrans" cxnId="{157EC1A3-BE75-4677-8073-74F07CC6E3B0}">
      <dgm:prSet/>
      <dgm:spPr/>
      <dgm:t>
        <a:bodyPr/>
        <a:lstStyle/>
        <a:p>
          <a:endParaRPr lang="de-AT"/>
        </a:p>
      </dgm:t>
    </dgm:pt>
    <dgm:pt modelId="{8276A28B-F3E2-40EC-93AB-8A0014F104C6}" type="sibTrans" cxnId="{157EC1A3-BE75-4677-8073-74F07CC6E3B0}">
      <dgm:prSet/>
      <dgm:spPr/>
      <dgm:t>
        <a:bodyPr/>
        <a:lstStyle/>
        <a:p>
          <a:endParaRPr lang="de-AT"/>
        </a:p>
      </dgm:t>
    </dgm:pt>
    <dgm:pt modelId="{463E22B3-4575-46F5-B304-261E3608F733}" type="pres">
      <dgm:prSet presAssocID="{F9DB5B8B-5A94-4D73-A6F2-6C5838732507}" presName="Name0" presStyleCnt="0">
        <dgm:presLayoutVars>
          <dgm:dir/>
          <dgm:animLvl val="lvl"/>
          <dgm:resizeHandles val="exact"/>
        </dgm:presLayoutVars>
      </dgm:prSet>
      <dgm:spPr/>
    </dgm:pt>
    <dgm:pt modelId="{8C1BD92C-2E88-4912-8DBE-0BB4D623DC1A}" type="pres">
      <dgm:prSet presAssocID="{0B55CDB5-BC46-4584-8D09-6108F527D0EC}" presName="parTxOnly" presStyleLbl="node1" presStyleIdx="0" presStyleCnt="3" custLinFactX="80000" custLinFactNeighborX="100000" custLinFactNeighborY="1430">
        <dgm:presLayoutVars>
          <dgm:chMax val="0"/>
          <dgm:chPref val="0"/>
          <dgm:bulletEnabled val="1"/>
        </dgm:presLayoutVars>
      </dgm:prSet>
      <dgm:spPr/>
    </dgm:pt>
    <dgm:pt modelId="{9024F243-2D99-4774-8F7B-B8B42FBA1BD4}" type="pres">
      <dgm:prSet presAssocID="{497A6E30-0CA4-4F4C-87CD-BE1C43F12C34}" presName="parTxOnlySpace" presStyleCnt="0"/>
      <dgm:spPr/>
    </dgm:pt>
    <dgm:pt modelId="{B0782781-71B0-4816-97ED-1F92C635D19D}" type="pres">
      <dgm:prSet presAssocID="{341A244B-DB5E-46EF-9489-964DE5ED2736}" presName="parTxOnly" presStyleLbl="node1" presStyleIdx="1" presStyleCnt="3" custLinFactX="-80082" custLinFactNeighborX="-100000" custLinFactNeighborY="1431">
        <dgm:presLayoutVars>
          <dgm:chMax val="0"/>
          <dgm:chPref val="0"/>
          <dgm:bulletEnabled val="1"/>
        </dgm:presLayoutVars>
      </dgm:prSet>
      <dgm:spPr/>
    </dgm:pt>
    <dgm:pt modelId="{ECB4AB35-4B51-4F11-ABE1-A475050463B5}" type="pres">
      <dgm:prSet presAssocID="{278505CD-DBF4-4885-A5D2-936735C0FA1A}" presName="parTxOnlySpace" presStyleCnt="0"/>
      <dgm:spPr/>
    </dgm:pt>
    <dgm:pt modelId="{0B6A2F48-A7CA-4DF8-8C2E-99100F92F51C}" type="pres">
      <dgm:prSet presAssocID="{6948A77B-9F6A-42C1-87C3-78BED89FD576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E49A50C-B7F9-4BEE-8213-609774C7E0BF}" srcId="{F9DB5B8B-5A94-4D73-A6F2-6C5838732507}" destId="{341A244B-DB5E-46EF-9489-964DE5ED2736}" srcOrd="1" destOrd="0" parTransId="{666E7B6C-228C-4F03-9899-EBE7BD6EF19A}" sibTransId="{278505CD-DBF4-4885-A5D2-936735C0FA1A}"/>
    <dgm:cxn modelId="{EED40B71-6A2F-4AB0-AAA3-273D13CB44EA}" type="presOf" srcId="{341A244B-DB5E-46EF-9489-964DE5ED2736}" destId="{B0782781-71B0-4816-97ED-1F92C635D19D}" srcOrd="0" destOrd="0" presId="urn:microsoft.com/office/officeart/2005/8/layout/chevron1"/>
    <dgm:cxn modelId="{157EC1A3-BE75-4677-8073-74F07CC6E3B0}" srcId="{F9DB5B8B-5A94-4D73-A6F2-6C5838732507}" destId="{6948A77B-9F6A-42C1-87C3-78BED89FD576}" srcOrd="2" destOrd="0" parTransId="{1B9C41CE-DCCC-47F4-BEFA-F930172EEEFC}" sibTransId="{8276A28B-F3E2-40EC-93AB-8A0014F104C6}"/>
    <dgm:cxn modelId="{75D1C9A4-D186-493C-AF69-AF3DDA6C755C}" srcId="{F9DB5B8B-5A94-4D73-A6F2-6C5838732507}" destId="{0B55CDB5-BC46-4584-8D09-6108F527D0EC}" srcOrd="0" destOrd="0" parTransId="{26AC4969-39B8-4B8F-A0C5-93089B2BE257}" sibTransId="{497A6E30-0CA4-4F4C-87CD-BE1C43F12C34}"/>
    <dgm:cxn modelId="{ED1C84DE-60DC-45BE-90E6-251F660FAA74}" type="presOf" srcId="{F9DB5B8B-5A94-4D73-A6F2-6C5838732507}" destId="{463E22B3-4575-46F5-B304-261E3608F733}" srcOrd="0" destOrd="0" presId="urn:microsoft.com/office/officeart/2005/8/layout/chevron1"/>
    <dgm:cxn modelId="{67B4DAF6-EF39-46D0-8613-16C3EE96C5DD}" type="presOf" srcId="{6948A77B-9F6A-42C1-87C3-78BED89FD576}" destId="{0B6A2F48-A7CA-4DF8-8C2E-99100F92F51C}" srcOrd="0" destOrd="0" presId="urn:microsoft.com/office/officeart/2005/8/layout/chevron1"/>
    <dgm:cxn modelId="{2BF810F7-2CD7-40C9-96BD-8A7722D9CD62}" type="presOf" srcId="{0B55CDB5-BC46-4584-8D09-6108F527D0EC}" destId="{8C1BD92C-2E88-4912-8DBE-0BB4D623DC1A}" srcOrd="0" destOrd="0" presId="urn:microsoft.com/office/officeart/2005/8/layout/chevron1"/>
    <dgm:cxn modelId="{A20E77DC-CB0B-4DDE-8AFB-ECCAFEC82967}" type="presParOf" srcId="{463E22B3-4575-46F5-B304-261E3608F733}" destId="{8C1BD92C-2E88-4912-8DBE-0BB4D623DC1A}" srcOrd="0" destOrd="0" presId="urn:microsoft.com/office/officeart/2005/8/layout/chevron1"/>
    <dgm:cxn modelId="{5F5097E7-58E7-4C79-914B-8DC6D74B189B}" type="presParOf" srcId="{463E22B3-4575-46F5-B304-261E3608F733}" destId="{9024F243-2D99-4774-8F7B-B8B42FBA1BD4}" srcOrd="1" destOrd="0" presId="urn:microsoft.com/office/officeart/2005/8/layout/chevron1"/>
    <dgm:cxn modelId="{68777B48-AE97-4CB0-B324-F95ACDA92DE5}" type="presParOf" srcId="{463E22B3-4575-46F5-B304-261E3608F733}" destId="{B0782781-71B0-4816-97ED-1F92C635D19D}" srcOrd="2" destOrd="0" presId="urn:microsoft.com/office/officeart/2005/8/layout/chevron1"/>
    <dgm:cxn modelId="{A2D03686-6ED2-4E4F-B500-E538C7E78A0D}" type="presParOf" srcId="{463E22B3-4575-46F5-B304-261E3608F733}" destId="{ECB4AB35-4B51-4F11-ABE1-A475050463B5}" srcOrd="3" destOrd="0" presId="urn:microsoft.com/office/officeart/2005/8/layout/chevron1"/>
    <dgm:cxn modelId="{07C28C59-2186-4C05-9363-A73824F2FD93}" type="presParOf" srcId="{463E22B3-4575-46F5-B304-261E3608F733}" destId="{0B6A2F48-A7CA-4DF8-8C2E-99100F92F51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0F647D-EBA9-4FD7-952C-B85F1BCA86C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7766B92A-080E-45E7-A7EA-2FBC594D6CAF}">
      <dgm:prSet phldrT="[Text]" phldr="0" custT="1"/>
      <dgm:spPr/>
      <dgm:t>
        <a:bodyPr/>
        <a:lstStyle/>
        <a:p>
          <a:r>
            <a:rPr lang="de-DE" sz="1050"/>
            <a:t>Situations-</a:t>
          </a:r>
          <a:r>
            <a:rPr lang="de-DE" sz="1050" err="1"/>
            <a:t>leitfaden</a:t>
          </a:r>
          <a:r>
            <a:rPr lang="de-DE" sz="1200"/>
            <a:t> </a:t>
          </a:r>
          <a:r>
            <a:rPr lang="de-DE" sz="900"/>
            <a:t>bei</a:t>
          </a:r>
          <a:endParaRPr lang="de-AT" sz="900"/>
        </a:p>
      </dgm:t>
    </dgm:pt>
    <dgm:pt modelId="{E6964B35-33DF-416F-B00E-C16EA5B7FEB0}" type="parTrans" cxnId="{FE4E60AE-D418-405A-BAC2-E65489E64F57}">
      <dgm:prSet/>
      <dgm:spPr/>
      <dgm:t>
        <a:bodyPr/>
        <a:lstStyle/>
        <a:p>
          <a:endParaRPr lang="de-AT"/>
        </a:p>
      </dgm:t>
    </dgm:pt>
    <dgm:pt modelId="{D4F6AE33-DCE1-459F-91B5-457A5031A5E2}" type="sibTrans" cxnId="{FE4E60AE-D418-405A-BAC2-E65489E64F57}">
      <dgm:prSet/>
      <dgm:spPr/>
      <dgm:t>
        <a:bodyPr/>
        <a:lstStyle/>
        <a:p>
          <a:endParaRPr lang="de-AT"/>
        </a:p>
      </dgm:t>
    </dgm:pt>
    <dgm:pt modelId="{A2026E81-6760-4F7E-838F-BA66AB3DBC0C}">
      <dgm:prSet phldrT="[Text]" phldr="0"/>
      <dgm:spPr/>
      <dgm:t>
        <a:bodyPr/>
        <a:lstStyle/>
        <a:p>
          <a:r>
            <a:rPr lang="de-DE"/>
            <a:t>verbalen Angriffen - </a:t>
          </a:r>
          <a:r>
            <a:rPr lang="de-DE">
              <a:solidFill>
                <a:srgbClr val="7F7F7F"/>
              </a:solidFill>
              <a:cs typeface="+mn-cs"/>
            </a:rPr>
            <a:t>TN:I/Lehrlinge zu MA:I aber auch unter TN:I</a:t>
          </a:r>
          <a:r>
            <a:rPr lang="de-DE"/>
            <a:t> /Lehrlingen</a:t>
          </a:r>
          <a:endParaRPr lang="de-AT" dirty="0"/>
        </a:p>
      </dgm:t>
    </dgm:pt>
    <dgm:pt modelId="{FCE2AD6F-7C7F-4548-8AED-2CC77711AEEE}" type="parTrans" cxnId="{79612995-47D9-427F-B493-9F8D54EC81C3}">
      <dgm:prSet/>
      <dgm:spPr/>
      <dgm:t>
        <a:bodyPr/>
        <a:lstStyle/>
        <a:p>
          <a:endParaRPr lang="de-AT"/>
        </a:p>
      </dgm:t>
    </dgm:pt>
    <dgm:pt modelId="{28EB290E-2D10-409B-B83A-0F38B7E6FF2B}" type="sibTrans" cxnId="{79612995-47D9-427F-B493-9F8D54EC81C3}">
      <dgm:prSet/>
      <dgm:spPr/>
      <dgm:t>
        <a:bodyPr/>
        <a:lstStyle/>
        <a:p>
          <a:endParaRPr lang="de-AT"/>
        </a:p>
      </dgm:t>
    </dgm:pt>
    <dgm:pt modelId="{99C8AEB8-DC5C-47D2-8F7B-F6BF42CA97E9}">
      <dgm:prSet phldrT="[Text]" phldr="0"/>
      <dgm:spPr/>
      <dgm:t>
        <a:bodyPr/>
        <a:lstStyle/>
        <a:p>
          <a:r>
            <a:rPr lang="de-DE"/>
            <a:t>körperlicher Gewalt - </a:t>
          </a:r>
          <a:r>
            <a:rPr lang="de-DE">
              <a:solidFill>
                <a:srgbClr val="7F7F7F"/>
              </a:solidFill>
              <a:cs typeface="+mn-cs"/>
            </a:rPr>
            <a:t>TN:I/Lehrlinge zu MA:I aber auch unter TN:I</a:t>
          </a:r>
          <a:r>
            <a:rPr lang="de-DE"/>
            <a:t>/Lehrlingen</a:t>
          </a:r>
          <a:endParaRPr lang="de-AT" dirty="0"/>
        </a:p>
      </dgm:t>
    </dgm:pt>
    <dgm:pt modelId="{92C969BA-98D2-41E3-A8B2-A32314B8755C}" type="parTrans" cxnId="{36877E85-726D-4B14-8FCB-79B9065EDC1E}">
      <dgm:prSet/>
      <dgm:spPr/>
      <dgm:t>
        <a:bodyPr/>
        <a:lstStyle/>
        <a:p>
          <a:endParaRPr lang="de-AT"/>
        </a:p>
      </dgm:t>
    </dgm:pt>
    <dgm:pt modelId="{9A78FD58-384C-44D1-9453-67D386112264}" type="sibTrans" cxnId="{36877E85-726D-4B14-8FCB-79B9065EDC1E}">
      <dgm:prSet/>
      <dgm:spPr/>
      <dgm:t>
        <a:bodyPr/>
        <a:lstStyle/>
        <a:p>
          <a:endParaRPr lang="de-AT"/>
        </a:p>
      </dgm:t>
    </dgm:pt>
    <dgm:pt modelId="{C60EADB4-B8B5-4AC8-9BAF-5385E2C26182}">
      <dgm:prSet phldrT="[Text]" phldr="0"/>
      <dgm:spPr/>
      <dgm:t>
        <a:bodyPr/>
        <a:lstStyle/>
        <a:p>
          <a:r>
            <a:rPr lang="de-DE"/>
            <a:t>Deeskalations-maßnahme	</a:t>
          </a:r>
          <a:endParaRPr lang="de-AT"/>
        </a:p>
      </dgm:t>
    </dgm:pt>
    <dgm:pt modelId="{0207E908-2ED6-4BA6-B24A-AF0C91AC2B41}" type="parTrans" cxnId="{AC9726BF-8BA5-4491-8566-48037D50C5D6}">
      <dgm:prSet/>
      <dgm:spPr/>
      <dgm:t>
        <a:bodyPr/>
        <a:lstStyle/>
        <a:p>
          <a:endParaRPr lang="de-AT"/>
        </a:p>
      </dgm:t>
    </dgm:pt>
    <dgm:pt modelId="{CF5382BF-9AA2-4B55-99BF-E6FBEF52009B}" type="sibTrans" cxnId="{AC9726BF-8BA5-4491-8566-48037D50C5D6}">
      <dgm:prSet/>
      <dgm:spPr/>
      <dgm:t>
        <a:bodyPr/>
        <a:lstStyle/>
        <a:p>
          <a:endParaRPr lang="de-AT"/>
        </a:p>
      </dgm:t>
    </dgm:pt>
    <dgm:pt modelId="{D09F76BF-D884-4D25-831B-6BCA65D27B7B}">
      <dgm:prSet phldrT="[Text]" phldr="0"/>
      <dgm:spPr/>
      <dgm:t>
        <a:bodyPr/>
        <a:lstStyle/>
        <a:p>
          <a:r>
            <a:rPr lang="de-DE"/>
            <a:t>Signalpfeife </a:t>
          </a:r>
          <a:r>
            <a:rPr lang="de-AT">
              <a:solidFill>
                <a:srgbClr val="7F7F7F"/>
              </a:solidFill>
            </a:rPr>
            <a:t>für alle bestehenden und neueintretenden </a:t>
          </a:r>
          <a:r>
            <a:rPr lang="de-AT" err="1">
              <a:solidFill>
                <a:srgbClr val="7F7F7F"/>
              </a:solidFill>
            </a:rPr>
            <a:t>Mitarbeiter:innen</a:t>
          </a:r>
          <a:endParaRPr lang="de-AT"/>
        </a:p>
      </dgm:t>
    </dgm:pt>
    <dgm:pt modelId="{472A3975-CA28-4511-8C4E-E2FAECA0D5FE}" type="parTrans" cxnId="{40064A6B-E921-4066-BDA3-862EC8D0A685}">
      <dgm:prSet/>
      <dgm:spPr/>
      <dgm:t>
        <a:bodyPr/>
        <a:lstStyle/>
        <a:p>
          <a:endParaRPr lang="de-AT"/>
        </a:p>
      </dgm:t>
    </dgm:pt>
    <dgm:pt modelId="{309A42A9-C8FE-4966-9756-A2712FAD5909}" type="sibTrans" cxnId="{40064A6B-E921-4066-BDA3-862EC8D0A685}">
      <dgm:prSet/>
      <dgm:spPr/>
      <dgm:t>
        <a:bodyPr/>
        <a:lstStyle/>
        <a:p>
          <a:endParaRPr lang="de-AT"/>
        </a:p>
      </dgm:t>
    </dgm:pt>
    <dgm:pt modelId="{A8711EE0-A29B-4F88-8065-105CFE697AB4}">
      <dgm:prSet phldrT="[Text]" phldr="0"/>
      <dgm:spPr/>
      <dgm:t>
        <a:bodyPr/>
        <a:lstStyle/>
        <a:p>
          <a:r>
            <a:rPr lang="de-DE"/>
            <a:t>Schulung</a:t>
          </a:r>
          <a:endParaRPr lang="de-AT"/>
        </a:p>
      </dgm:t>
    </dgm:pt>
    <dgm:pt modelId="{048EAE5F-03EE-4BC0-A50E-E4AA402AA0C1}" type="parTrans" cxnId="{C149004B-2940-4D56-9DEE-36D9CBF64D75}">
      <dgm:prSet/>
      <dgm:spPr/>
      <dgm:t>
        <a:bodyPr/>
        <a:lstStyle/>
        <a:p>
          <a:endParaRPr lang="de-AT"/>
        </a:p>
      </dgm:t>
    </dgm:pt>
    <dgm:pt modelId="{D440E5C8-B6AF-4903-BC6F-6A9F2FD981C9}" type="sibTrans" cxnId="{C149004B-2940-4D56-9DEE-36D9CBF64D75}">
      <dgm:prSet/>
      <dgm:spPr/>
      <dgm:t>
        <a:bodyPr/>
        <a:lstStyle/>
        <a:p>
          <a:endParaRPr lang="de-AT"/>
        </a:p>
      </dgm:t>
    </dgm:pt>
    <dgm:pt modelId="{9AF3C9A2-8453-41E2-90CA-F13267B330C5}">
      <dgm:prSet phldrT="[Text]"/>
      <dgm:spPr/>
      <dgm:t>
        <a:bodyPr/>
        <a:lstStyle/>
        <a:p>
          <a:r>
            <a:rPr lang="de-DE"/>
            <a:t>NOV25 Ausrollung &amp; Onlineschulung mit Teilnahmebestätigung</a:t>
          </a:r>
          <a:endParaRPr lang="de-AT"/>
        </a:p>
      </dgm:t>
    </dgm:pt>
    <dgm:pt modelId="{4267C9F6-7FAF-4B29-8D6D-C57350296FBC}" type="parTrans" cxnId="{77D868AC-7183-48EE-8641-04C19B9E1397}">
      <dgm:prSet/>
      <dgm:spPr/>
      <dgm:t>
        <a:bodyPr/>
        <a:lstStyle/>
        <a:p>
          <a:endParaRPr lang="de-AT"/>
        </a:p>
      </dgm:t>
    </dgm:pt>
    <dgm:pt modelId="{DECB8EFA-FC0C-4012-9CB4-73AC11B123B1}" type="sibTrans" cxnId="{77D868AC-7183-48EE-8641-04C19B9E1397}">
      <dgm:prSet/>
      <dgm:spPr/>
      <dgm:t>
        <a:bodyPr/>
        <a:lstStyle/>
        <a:p>
          <a:endParaRPr lang="de-AT"/>
        </a:p>
      </dgm:t>
    </dgm:pt>
    <dgm:pt modelId="{FF8BD706-43F6-4BF3-B7A1-D4F661A21F4F}">
      <dgm:prSet phldrT="[Text]" phldr="0"/>
      <dgm:spPr/>
      <dgm:t>
        <a:bodyPr/>
        <a:lstStyle/>
        <a:p>
          <a:r>
            <a:rPr lang="de-DE"/>
            <a:t>externen Störungen – hausfremde Personen </a:t>
          </a:r>
          <a:endParaRPr lang="de-AT" dirty="0"/>
        </a:p>
      </dgm:t>
    </dgm:pt>
    <dgm:pt modelId="{1353E398-7034-4D84-858C-FF3B94A52286}" type="parTrans" cxnId="{5A35B526-8814-47AE-A28E-E76E961B16E5}">
      <dgm:prSet/>
      <dgm:spPr/>
      <dgm:t>
        <a:bodyPr/>
        <a:lstStyle/>
        <a:p>
          <a:endParaRPr lang="de-AT"/>
        </a:p>
      </dgm:t>
    </dgm:pt>
    <dgm:pt modelId="{51810021-2062-4867-9795-75D608F9EE62}" type="sibTrans" cxnId="{5A35B526-8814-47AE-A28E-E76E961B16E5}">
      <dgm:prSet/>
      <dgm:spPr/>
      <dgm:t>
        <a:bodyPr/>
        <a:lstStyle/>
        <a:p>
          <a:endParaRPr lang="de-AT"/>
        </a:p>
      </dgm:t>
    </dgm:pt>
    <dgm:pt modelId="{611C133C-20B0-4777-9AB9-7B2B2C3BBC36}" type="pres">
      <dgm:prSet presAssocID="{A80F647D-EBA9-4FD7-952C-B85F1BCA86CE}" presName="linearFlow" presStyleCnt="0">
        <dgm:presLayoutVars>
          <dgm:dir/>
          <dgm:animLvl val="lvl"/>
          <dgm:resizeHandles val="exact"/>
        </dgm:presLayoutVars>
      </dgm:prSet>
      <dgm:spPr/>
    </dgm:pt>
    <dgm:pt modelId="{39561058-A334-4C04-8F90-2C5BDD69E118}" type="pres">
      <dgm:prSet presAssocID="{7766B92A-080E-45E7-A7EA-2FBC594D6CAF}" presName="composite" presStyleCnt="0"/>
      <dgm:spPr/>
    </dgm:pt>
    <dgm:pt modelId="{5B6A0E74-E242-4C6F-95BF-C38B4FB21C23}" type="pres">
      <dgm:prSet presAssocID="{7766B92A-080E-45E7-A7EA-2FBC594D6CAF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8DBEB1F8-AEFD-4DBD-8A21-5181614A65C5}" type="pres">
      <dgm:prSet presAssocID="{7766B92A-080E-45E7-A7EA-2FBC594D6CAF}" presName="descendantText" presStyleLbl="alignAcc1" presStyleIdx="0" presStyleCnt="3">
        <dgm:presLayoutVars>
          <dgm:bulletEnabled val="1"/>
        </dgm:presLayoutVars>
      </dgm:prSet>
      <dgm:spPr/>
    </dgm:pt>
    <dgm:pt modelId="{86F3B65D-A5EF-4F71-A8B5-6D4319001B70}" type="pres">
      <dgm:prSet presAssocID="{D4F6AE33-DCE1-459F-91B5-457A5031A5E2}" presName="sp" presStyleCnt="0"/>
      <dgm:spPr/>
    </dgm:pt>
    <dgm:pt modelId="{78B703A7-C8AC-4F06-8B66-20A641922FB9}" type="pres">
      <dgm:prSet presAssocID="{C60EADB4-B8B5-4AC8-9BAF-5385E2C26182}" presName="composite" presStyleCnt="0"/>
      <dgm:spPr/>
    </dgm:pt>
    <dgm:pt modelId="{535D3D2B-DD48-4091-B999-80E4E3451F2F}" type="pres">
      <dgm:prSet presAssocID="{C60EADB4-B8B5-4AC8-9BAF-5385E2C26182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3063C757-BE3C-4790-865F-F473ECB31ACE}" type="pres">
      <dgm:prSet presAssocID="{C60EADB4-B8B5-4AC8-9BAF-5385E2C26182}" presName="descendantText" presStyleLbl="alignAcc1" presStyleIdx="1" presStyleCnt="3" custScaleY="100000">
        <dgm:presLayoutVars>
          <dgm:bulletEnabled val="1"/>
        </dgm:presLayoutVars>
      </dgm:prSet>
      <dgm:spPr/>
    </dgm:pt>
    <dgm:pt modelId="{8E60DA9A-5618-497E-A190-7573D4654E12}" type="pres">
      <dgm:prSet presAssocID="{CF5382BF-9AA2-4B55-99BF-E6FBEF52009B}" presName="sp" presStyleCnt="0"/>
      <dgm:spPr/>
    </dgm:pt>
    <dgm:pt modelId="{DD1E104D-87FE-4B43-A414-9DB181E6E203}" type="pres">
      <dgm:prSet presAssocID="{A8711EE0-A29B-4F88-8065-105CFE697AB4}" presName="composite" presStyleCnt="0"/>
      <dgm:spPr/>
    </dgm:pt>
    <dgm:pt modelId="{1CEEAF23-1613-42A7-B313-8CB097CD5CAE}" type="pres">
      <dgm:prSet presAssocID="{A8711EE0-A29B-4F88-8065-105CFE697AB4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08B551AE-16E9-4112-9213-413187D18D22}" type="pres">
      <dgm:prSet presAssocID="{A8711EE0-A29B-4F88-8065-105CFE697AB4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36779321-7AB7-41C7-9309-4748C4B14215}" type="presOf" srcId="{A80F647D-EBA9-4FD7-952C-B85F1BCA86CE}" destId="{611C133C-20B0-4777-9AB9-7B2B2C3BBC36}" srcOrd="0" destOrd="0" presId="urn:microsoft.com/office/officeart/2005/8/layout/chevron2"/>
    <dgm:cxn modelId="{5A35B526-8814-47AE-A28E-E76E961B16E5}" srcId="{7766B92A-080E-45E7-A7EA-2FBC594D6CAF}" destId="{FF8BD706-43F6-4BF3-B7A1-D4F661A21F4F}" srcOrd="2" destOrd="0" parTransId="{1353E398-7034-4D84-858C-FF3B94A52286}" sibTransId="{51810021-2062-4867-9795-75D608F9EE62}"/>
    <dgm:cxn modelId="{534DE628-2891-4017-9ACD-BD09E5E4A435}" type="presOf" srcId="{A8711EE0-A29B-4F88-8065-105CFE697AB4}" destId="{1CEEAF23-1613-42A7-B313-8CB097CD5CAE}" srcOrd="0" destOrd="0" presId="urn:microsoft.com/office/officeart/2005/8/layout/chevron2"/>
    <dgm:cxn modelId="{27666162-9C15-4700-88AD-E73974A586CA}" type="presOf" srcId="{99C8AEB8-DC5C-47D2-8F7B-F6BF42CA97E9}" destId="{8DBEB1F8-AEFD-4DBD-8A21-5181614A65C5}" srcOrd="0" destOrd="1" presId="urn:microsoft.com/office/officeart/2005/8/layout/chevron2"/>
    <dgm:cxn modelId="{C149004B-2940-4D56-9DEE-36D9CBF64D75}" srcId="{A80F647D-EBA9-4FD7-952C-B85F1BCA86CE}" destId="{A8711EE0-A29B-4F88-8065-105CFE697AB4}" srcOrd="2" destOrd="0" parTransId="{048EAE5F-03EE-4BC0-A50E-E4AA402AA0C1}" sibTransId="{D440E5C8-B6AF-4903-BC6F-6A9F2FD981C9}"/>
    <dgm:cxn modelId="{40064A6B-E921-4066-BDA3-862EC8D0A685}" srcId="{C60EADB4-B8B5-4AC8-9BAF-5385E2C26182}" destId="{D09F76BF-D884-4D25-831B-6BCA65D27B7B}" srcOrd="0" destOrd="0" parTransId="{472A3975-CA28-4511-8C4E-E2FAECA0D5FE}" sibTransId="{309A42A9-C8FE-4966-9756-A2712FAD5909}"/>
    <dgm:cxn modelId="{42462E72-5267-4168-8C6F-6B4EBC0EBAE1}" type="presOf" srcId="{C60EADB4-B8B5-4AC8-9BAF-5385E2C26182}" destId="{535D3D2B-DD48-4091-B999-80E4E3451F2F}" srcOrd="0" destOrd="0" presId="urn:microsoft.com/office/officeart/2005/8/layout/chevron2"/>
    <dgm:cxn modelId="{1FB3D977-AEA9-4C17-9BF7-3EAB43361AFC}" type="presOf" srcId="{A2026E81-6760-4F7E-838F-BA66AB3DBC0C}" destId="{8DBEB1F8-AEFD-4DBD-8A21-5181614A65C5}" srcOrd="0" destOrd="0" presId="urn:microsoft.com/office/officeart/2005/8/layout/chevron2"/>
    <dgm:cxn modelId="{640E9258-B58A-4BBD-AD2A-4E7A261365A5}" type="presOf" srcId="{9AF3C9A2-8453-41E2-90CA-F13267B330C5}" destId="{08B551AE-16E9-4112-9213-413187D18D22}" srcOrd="0" destOrd="0" presId="urn:microsoft.com/office/officeart/2005/8/layout/chevron2"/>
    <dgm:cxn modelId="{36877E85-726D-4B14-8FCB-79B9065EDC1E}" srcId="{7766B92A-080E-45E7-A7EA-2FBC594D6CAF}" destId="{99C8AEB8-DC5C-47D2-8F7B-F6BF42CA97E9}" srcOrd="1" destOrd="0" parTransId="{92C969BA-98D2-41E3-A8B2-A32314B8755C}" sibTransId="{9A78FD58-384C-44D1-9453-67D386112264}"/>
    <dgm:cxn modelId="{79612995-47D9-427F-B493-9F8D54EC81C3}" srcId="{7766B92A-080E-45E7-A7EA-2FBC594D6CAF}" destId="{A2026E81-6760-4F7E-838F-BA66AB3DBC0C}" srcOrd="0" destOrd="0" parTransId="{FCE2AD6F-7C7F-4548-8AED-2CC77711AEEE}" sibTransId="{28EB290E-2D10-409B-B83A-0F38B7E6FF2B}"/>
    <dgm:cxn modelId="{170FD29D-D72D-4BD9-8755-3B1571FE4D42}" type="presOf" srcId="{FF8BD706-43F6-4BF3-B7A1-D4F661A21F4F}" destId="{8DBEB1F8-AEFD-4DBD-8A21-5181614A65C5}" srcOrd="0" destOrd="2" presId="urn:microsoft.com/office/officeart/2005/8/layout/chevron2"/>
    <dgm:cxn modelId="{77D868AC-7183-48EE-8641-04C19B9E1397}" srcId="{A8711EE0-A29B-4F88-8065-105CFE697AB4}" destId="{9AF3C9A2-8453-41E2-90CA-F13267B330C5}" srcOrd="0" destOrd="0" parTransId="{4267C9F6-7FAF-4B29-8D6D-C57350296FBC}" sibTransId="{DECB8EFA-FC0C-4012-9CB4-73AC11B123B1}"/>
    <dgm:cxn modelId="{FE4E60AE-D418-405A-BAC2-E65489E64F57}" srcId="{A80F647D-EBA9-4FD7-952C-B85F1BCA86CE}" destId="{7766B92A-080E-45E7-A7EA-2FBC594D6CAF}" srcOrd="0" destOrd="0" parTransId="{E6964B35-33DF-416F-B00E-C16EA5B7FEB0}" sibTransId="{D4F6AE33-DCE1-459F-91B5-457A5031A5E2}"/>
    <dgm:cxn modelId="{AC9726BF-8BA5-4491-8566-48037D50C5D6}" srcId="{A80F647D-EBA9-4FD7-952C-B85F1BCA86CE}" destId="{C60EADB4-B8B5-4AC8-9BAF-5385E2C26182}" srcOrd="1" destOrd="0" parTransId="{0207E908-2ED6-4BA6-B24A-AF0C91AC2B41}" sibTransId="{CF5382BF-9AA2-4B55-99BF-E6FBEF52009B}"/>
    <dgm:cxn modelId="{7D5E7BBF-1C88-43C4-BFC3-CBAA933DBC04}" type="presOf" srcId="{7766B92A-080E-45E7-A7EA-2FBC594D6CAF}" destId="{5B6A0E74-E242-4C6F-95BF-C38B4FB21C23}" srcOrd="0" destOrd="0" presId="urn:microsoft.com/office/officeart/2005/8/layout/chevron2"/>
    <dgm:cxn modelId="{35731FD1-F86F-4339-AD6B-3FDB15D7C80E}" type="presOf" srcId="{D09F76BF-D884-4D25-831B-6BCA65D27B7B}" destId="{3063C757-BE3C-4790-865F-F473ECB31ACE}" srcOrd="0" destOrd="0" presId="urn:microsoft.com/office/officeart/2005/8/layout/chevron2"/>
    <dgm:cxn modelId="{5BDA90F8-B7F8-46B6-B7D9-77C02AD70B31}" type="presParOf" srcId="{611C133C-20B0-4777-9AB9-7B2B2C3BBC36}" destId="{39561058-A334-4C04-8F90-2C5BDD69E118}" srcOrd="0" destOrd="0" presId="urn:microsoft.com/office/officeart/2005/8/layout/chevron2"/>
    <dgm:cxn modelId="{35659ABE-A84D-4465-A1C1-54C5AB7B10FC}" type="presParOf" srcId="{39561058-A334-4C04-8F90-2C5BDD69E118}" destId="{5B6A0E74-E242-4C6F-95BF-C38B4FB21C23}" srcOrd="0" destOrd="0" presId="urn:microsoft.com/office/officeart/2005/8/layout/chevron2"/>
    <dgm:cxn modelId="{53B39AF5-1D04-4462-8701-F0FCB5850EBF}" type="presParOf" srcId="{39561058-A334-4C04-8F90-2C5BDD69E118}" destId="{8DBEB1F8-AEFD-4DBD-8A21-5181614A65C5}" srcOrd="1" destOrd="0" presId="urn:microsoft.com/office/officeart/2005/8/layout/chevron2"/>
    <dgm:cxn modelId="{62BD9818-5AC7-4945-85B5-0C49610B2BCC}" type="presParOf" srcId="{611C133C-20B0-4777-9AB9-7B2B2C3BBC36}" destId="{86F3B65D-A5EF-4F71-A8B5-6D4319001B70}" srcOrd="1" destOrd="0" presId="urn:microsoft.com/office/officeart/2005/8/layout/chevron2"/>
    <dgm:cxn modelId="{96A90158-77F8-42B9-9722-F808D7998BB0}" type="presParOf" srcId="{611C133C-20B0-4777-9AB9-7B2B2C3BBC36}" destId="{78B703A7-C8AC-4F06-8B66-20A641922FB9}" srcOrd="2" destOrd="0" presId="urn:microsoft.com/office/officeart/2005/8/layout/chevron2"/>
    <dgm:cxn modelId="{194B9524-713C-47F0-B745-7AB0F2FF5C65}" type="presParOf" srcId="{78B703A7-C8AC-4F06-8B66-20A641922FB9}" destId="{535D3D2B-DD48-4091-B999-80E4E3451F2F}" srcOrd="0" destOrd="0" presId="urn:microsoft.com/office/officeart/2005/8/layout/chevron2"/>
    <dgm:cxn modelId="{800FD510-F193-4559-9557-87A72F9C5636}" type="presParOf" srcId="{78B703A7-C8AC-4F06-8B66-20A641922FB9}" destId="{3063C757-BE3C-4790-865F-F473ECB31ACE}" srcOrd="1" destOrd="0" presId="urn:microsoft.com/office/officeart/2005/8/layout/chevron2"/>
    <dgm:cxn modelId="{C5E9C696-4573-4A40-B56D-F7645A793D06}" type="presParOf" srcId="{611C133C-20B0-4777-9AB9-7B2B2C3BBC36}" destId="{8E60DA9A-5618-497E-A190-7573D4654E12}" srcOrd="3" destOrd="0" presId="urn:microsoft.com/office/officeart/2005/8/layout/chevron2"/>
    <dgm:cxn modelId="{34BF1627-FA90-49D0-B3C9-09243AF8EF83}" type="presParOf" srcId="{611C133C-20B0-4777-9AB9-7B2B2C3BBC36}" destId="{DD1E104D-87FE-4B43-A414-9DB181E6E203}" srcOrd="4" destOrd="0" presId="urn:microsoft.com/office/officeart/2005/8/layout/chevron2"/>
    <dgm:cxn modelId="{37C11584-A1A2-4C6D-855B-5016F4C4A7E9}" type="presParOf" srcId="{DD1E104D-87FE-4B43-A414-9DB181E6E203}" destId="{1CEEAF23-1613-42A7-B313-8CB097CD5CAE}" srcOrd="0" destOrd="0" presId="urn:microsoft.com/office/officeart/2005/8/layout/chevron2"/>
    <dgm:cxn modelId="{F197BCB8-ADD4-423E-9AB6-E5197FC975FF}" type="presParOf" srcId="{DD1E104D-87FE-4B43-A414-9DB181E6E203}" destId="{08B551AE-16E9-4112-9213-413187D18D2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DB5B8B-5A94-4D73-A6F2-6C583873250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0B55CDB5-BC46-4584-8D09-6108F527D0EC}">
      <dgm:prSet phldrT="[Text]" phldr="0"/>
      <dgm:spPr/>
      <dgm:t>
        <a:bodyPr/>
        <a:lstStyle/>
        <a:p>
          <a:r>
            <a:rPr lang="de-DE"/>
            <a:t>Ablaufplan bei med. Notfällen</a:t>
          </a:r>
          <a:endParaRPr lang="de-AT"/>
        </a:p>
      </dgm:t>
    </dgm:pt>
    <dgm:pt modelId="{26AC4969-39B8-4B8F-A0C5-93089B2BE257}" type="parTrans" cxnId="{75D1C9A4-D186-493C-AF69-AF3DDA6C755C}">
      <dgm:prSet/>
      <dgm:spPr/>
      <dgm:t>
        <a:bodyPr/>
        <a:lstStyle/>
        <a:p>
          <a:endParaRPr lang="de-AT"/>
        </a:p>
      </dgm:t>
    </dgm:pt>
    <dgm:pt modelId="{497A6E30-0CA4-4F4C-87CD-BE1C43F12C34}" type="sibTrans" cxnId="{75D1C9A4-D186-493C-AF69-AF3DDA6C755C}">
      <dgm:prSet/>
      <dgm:spPr/>
      <dgm:t>
        <a:bodyPr/>
        <a:lstStyle/>
        <a:p>
          <a:endParaRPr lang="de-AT"/>
        </a:p>
      </dgm:t>
    </dgm:pt>
    <dgm:pt modelId="{341A244B-DB5E-46EF-9489-964DE5ED2736}">
      <dgm:prSet phldrT="[Text]" phldr="0"/>
      <dgm:spPr/>
      <dgm:t>
        <a:bodyPr/>
        <a:lstStyle/>
        <a:p>
          <a:r>
            <a:rPr lang="de-DE"/>
            <a:t>Schulung der Ersthelfer auf den Defibrillator </a:t>
          </a:r>
          <a:endParaRPr lang="de-AT"/>
        </a:p>
      </dgm:t>
    </dgm:pt>
    <dgm:pt modelId="{666E7B6C-228C-4F03-9899-EBE7BD6EF19A}" type="parTrans" cxnId="{1E49A50C-B7F9-4BEE-8213-609774C7E0BF}">
      <dgm:prSet/>
      <dgm:spPr/>
      <dgm:t>
        <a:bodyPr/>
        <a:lstStyle/>
        <a:p>
          <a:endParaRPr lang="de-AT"/>
        </a:p>
      </dgm:t>
    </dgm:pt>
    <dgm:pt modelId="{278505CD-DBF4-4885-A5D2-936735C0FA1A}" type="sibTrans" cxnId="{1E49A50C-B7F9-4BEE-8213-609774C7E0BF}">
      <dgm:prSet/>
      <dgm:spPr/>
      <dgm:t>
        <a:bodyPr/>
        <a:lstStyle/>
        <a:p>
          <a:endParaRPr lang="de-AT"/>
        </a:p>
      </dgm:t>
    </dgm:pt>
    <dgm:pt modelId="{6948A77B-9F6A-42C1-87C3-78BED89FD576}">
      <dgm:prSet phldrT="[Text]" phldr="0"/>
      <dgm:spPr/>
      <dgm:t>
        <a:bodyPr/>
        <a:lstStyle/>
        <a:p>
          <a:r>
            <a:rPr lang="de-DE"/>
            <a:t>Laufend Schulung aller MA:I auf den Defibrillator</a:t>
          </a:r>
          <a:endParaRPr lang="de-AT"/>
        </a:p>
      </dgm:t>
    </dgm:pt>
    <dgm:pt modelId="{1B9C41CE-DCCC-47F4-BEFA-F930172EEEFC}" type="parTrans" cxnId="{157EC1A3-BE75-4677-8073-74F07CC6E3B0}">
      <dgm:prSet/>
      <dgm:spPr/>
      <dgm:t>
        <a:bodyPr/>
        <a:lstStyle/>
        <a:p>
          <a:endParaRPr lang="de-AT"/>
        </a:p>
      </dgm:t>
    </dgm:pt>
    <dgm:pt modelId="{8276A28B-F3E2-40EC-93AB-8A0014F104C6}" type="sibTrans" cxnId="{157EC1A3-BE75-4677-8073-74F07CC6E3B0}">
      <dgm:prSet/>
      <dgm:spPr/>
      <dgm:t>
        <a:bodyPr/>
        <a:lstStyle/>
        <a:p>
          <a:endParaRPr lang="de-AT"/>
        </a:p>
      </dgm:t>
    </dgm:pt>
    <dgm:pt modelId="{463E22B3-4575-46F5-B304-261E3608F733}" type="pres">
      <dgm:prSet presAssocID="{F9DB5B8B-5A94-4D73-A6F2-6C5838732507}" presName="Name0" presStyleCnt="0">
        <dgm:presLayoutVars>
          <dgm:dir/>
          <dgm:animLvl val="lvl"/>
          <dgm:resizeHandles val="exact"/>
        </dgm:presLayoutVars>
      </dgm:prSet>
      <dgm:spPr/>
    </dgm:pt>
    <dgm:pt modelId="{8C1BD92C-2E88-4912-8DBE-0BB4D623DC1A}" type="pres">
      <dgm:prSet presAssocID="{0B55CDB5-BC46-4584-8D09-6108F527D0EC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024F243-2D99-4774-8F7B-B8B42FBA1BD4}" type="pres">
      <dgm:prSet presAssocID="{497A6E30-0CA4-4F4C-87CD-BE1C43F12C34}" presName="parTxOnlySpace" presStyleCnt="0"/>
      <dgm:spPr/>
    </dgm:pt>
    <dgm:pt modelId="{B0782781-71B0-4816-97ED-1F92C635D19D}" type="pres">
      <dgm:prSet presAssocID="{341A244B-DB5E-46EF-9489-964DE5ED273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CB4AB35-4B51-4F11-ABE1-A475050463B5}" type="pres">
      <dgm:prSet presAssocID="{278505CD-DBF4-4885-A5D2-936735C0FA1A}" presName="parTxOnlySpace" presStyleCnt="0"/>
      <dgm:spPr/>
    </dgm:pt>
    <dgm:pt modelId="{0B6A2F48-A7CA-4DF8-8C2E-99100F92F51C}" type="pres">
      <dgm:prSet presAssocID="{6948A77B-9F6A-42C1-87C3-78BED89FD576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E49A50C-B7F9-4BEE-8213-609774C7E0BF}" srcId="{F9DB5B8B-5A94-4D73-A6F2-6C5838732507}" destId="{341A244B-DB5E-46EF-9489-964DE5ED2736}" srcOrd="1" destOrd="0" parTransId="{666E7B6C-228C-4F03-9899-EBE7BD6EF19A}" sibTransId="{278505CD-DBF4-4885-A5D2-936735C0FA1A}"/>
    <dgm:cxn modelId="{EED40B71-6A2F-4AB0-AAA3-273D13CB44EA}" type="presOf" srcId="{341A244B-DB5E-46EF-9489-964DE5ED2736}" destId="{B0782781-71B0-4816-97ED-1F92C635D19D}" srcOrd="0" destOrd="0" presId="urn:microsoft.com/office/officeart/2005/8/layout/chevron1"/>
    <dgm:cxn modelId="{157EC1A3-BE75-4677-8073-74F07CC6E3B0}" srcId="{F9DB5B8B-5A94-4D73-A6F2-6C5838732507}" destId="{6948A77B-9F6A-42C1-87C3-78BED89FD576}" srcOrd="2" destOrd="0" parTransId="{1B9C41CE-DCCC-47F4-BEFA-F930172EEEFC}" sibTransId="{8276A28B-F3E2-40EC-93AB-8A0014F104C6}"/>
    <dgm:cxn modelId="{75D1C9A4-D186-493C-AF69-AF3DDA6C755C}" srcId="{F9DB5B8B-5A94-4D73-A6F2-6C5838732507}" destId="{0B55CDB5-BC46-4584-8D09-6108F527D0EC}" srcOrd="0" destOrd="0" parTransId="{26AC4969-39B8-4B8F-A0C5-93089B2BE257}" sibTransId="{497A6E30-0CA4-4F4C-87CD-BE1C43F12C34}"/>
    <dgm:cxn modelId="{ED1C84DE-60DC-45BE-90E6-251F660FAA74}" type="presOf" srcId="{F9DB5B8B-5A94-4D73-A6F2-6C5838732507}" destId="{463E22B3-4575-46F5-B304-261E3608F733}" srcOrd="0" destOrd="0" presId="urn:microsoft.com/office/officeart/2005/8/layout/chevron1"/>
    <dgm:cxn modelId="{67B4DAF6-EF39-46D0-8613-16C3EE96C5DD}" type="presOf" srcId="{6948A77B-9F6A-42C1-87C3-78BED89FD576}" destId="{0B6A2F48-A7CA-4DF8-8C2E-99100F92F51C}" srcOrd="0" destOrd="0" presId="urn:microsoft.com/office/officeart/2005/8/layout/chevron1"/>
    <dgm:cxn modelId="{2BF810F7-2CD7-40C9-96BD-8A7722D9CD62}" type="presOf" srcId="{0B55CDB5-BC46-4584-8D09-6108F527D0EC}" destId="{8C1BD92C-2E88-4912-8DBE-0BB4D623DC1A}" srcOrd="0" destOrd="0" presId="urn:microsoft.com/office/officeart/2005/8/layout/chevron1"/>
    <dgm:cxn modelId="{A20E77DC-CB0B-4DDE-8AFB-ECCAFEC82967}" type="presParOf" srcId="{463E22B3-4575-46F5-B304-261E3608F733}" destId="{8C1BD92C-2E88-4912-8DBE-0BB4D623DC1A}" srcOrd="0" destOrd="0" presId="urn:microsoft.com/office/officeart/2005/8/layout/chevron1"/>
    <dgm:cxn modelId="{5F5097E7-58E7-4C79-914B-8DC6D74B189B}" type="presParOf" srcId="{463E22B3-4575-46F5-B304-261E3608F733}" destId="{9024F243-2D99-4774-8F7B-B8B42FBA1BD4}" srcOrd="1" destOrd="0" presId="urn:microsoft.com/office/officeart/2005/8/layout/chevron1"/>
    <dgm:cxn modelId="{68777B48-AE97-4CB0-B324-F95ACDA92DE5}" type="presParOf" srcId="{463E22B3-4575-46F5-B304-261E3608F733}" destId="{B0782781-71B0-4816-97ED-1F92C635D19D}" srcOrd="2" destOrd="0" presId="urn:microsoft.com/office/officeart/2005/8/layout/chevron1"/>
    <dgm:cxn modelId="{A2D03686-6ED2-4E4F-B500-E538C7E78A0D}" type="presParOf" srcId="{463E22B3-4575-46F5-B304-261E3608F733}" destId="{ECB4AB35-4B51-4F11-ABE1-A475050463B5}" srcOrd="3" destOrd="0" presId="urn:microsoft.com/office/officeart/2005/8/layout/chevron1"/>
    <dgm:cxn modelId="{07C28C59-2186-4C05-9363-A73824F2FD93}" type="presParOf" srcId="{463E22B3-4575-46F5-B304-261E3608F733}" destId="{0B6A2F48-A7CA-4DF8-8C2E-99100F92F51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BD92C-2E88-4912-8DBE-0BB4D623DC1A}">
      <dsp:nvSpPr>
        <dsp:cNvPr id="0" name=""/>
        <dsp:cNvSpPr/>
      </dsp:nvSpPr>
      <dsp:spPr>
        <a:xfrm>
          <a:off x="2822495" y="2007401"/>
          <a:ext cx="3133249" cy="12532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/>
            <a:t>Mind. 1mal jährlich Räumungsübung auf allen Standorten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200" kern="1200"/>
            <a:t>(nächste Frühjahr 2026)</a:t>
          </a:r>
        </a:p>
      </dsp:txBody>
      <dsp:txXfrm>
        <a:off x="3449145" y="2007401"/>
        <a:ext cx="1879950" cy="1253299"/>
      </dsp:txXfrm>
    </dsp:sp>
    <dsp:sp modelId="{B0782781-71B0-4816-97ED-1F92C635D19D}">
      <dsp:nvSpPr>
        <dsp:cNvPr id="0" name=""/>
        <dsp:cNvSpPr/>
      </dsp:nvSpPr>
      <dsp:spPr>
        <a:xfrm>
          <a:off x="2" y="2007414"/>
          <a:ext cx="3133249" cy="12532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/>
            <a:t>Schulung &amp; Begehungen der Fluchtwege mit den MA:I auf allen Standorten</a:t>
          </a:r>
          <a:endParaRPr lang="de-AT" sz="1200" kern="1200"/>
        </a:p>
      </dsp:txBody>
      <dsp:txXfrm>
        <a:off x="626652" y="2007414"/>
        <a:ext cx="1879950" cy="1253299"/>
      </dsp:txXfrm>
    </dsp:sp>
    <dsp:sp modelId="{0B6A2F48-A7CA-4DF8-8C2E-99100F92F51C}">
      <dsp:nvSpPr>
        <dsp:cNvPr id="0" name=""/>
        <dsp:cNvSpPr/>
      </dsp:nvSpPr>
      <dsp:spPr>
        <a:xfrm>
          <a:off x="5642420" y="1989479"/>
          <a:ext cx="3133249" cy="12532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/>
            <a:t>Nach Räumungsübung: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200" kern="1200"/>
            <a:t>Zeitnahe Nachbesprechung zur Sensibilisierung &amp; Ablaufoptimierung</a:t>
          </a:r>
        </a:p>
      </dsp:txBody>
      <dsp:txXfrm>
        <a:off x="6269070" y="1989479"/>
        <a:ext cx="1879950" cy="12532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A0E74-E242-4C6F-95BF-C38B4FB21C23}">
      <dsp:nvSpPr>
        <dsp:cNvPr id="0" name=""/>
        <dsp:cNvSpPr/>
      </dsp:nvSpPr>
      <dsp:spPr>
        <a:xfrm rot="5400000">
          <a:off x="-216635" y="218316"/>
          <a:ext cx="1444235" cy="10109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/>
            <a:t>Situations-</a:t>
          </a:r>
          <a:r>
            <a:rPr lang="de-DE" sz="1050" kern="1200" err="1"/>
            <a:t>leitfaden</a:t>
          </a:r>
          <a:r>
            <a:rPr lang="de-DE" sz="1200" kern="1200"/>
            <a:t> </a:t>
          </a:r>
          <a:r>
            <a:rPr lang="de-DE" sz="900" kern="1200"/>
            <a:t>bei</a:t>
          </a:r>
          <a:endParaRPr lang="de-AT" sz="900" kern="1200"/>
        </a:p>
      </dsp:txBody>
      <dsp:txXfrm rot="-5400000">
        <a:off x="1" y="507164"/>
        <a:ext cx="1010965" cy="433270"/>
      </dsp:txXfrm>
    </dsp:sp>
    <dsp:sp modelId="{8DBEB1F8-AEFD-4DBD-8A21-5181614A65C5}">
      <dsp:nvSpPr>
        <dsp:cNvPr id="0" name=""/>
        <dsp:cNvSpPr/>
      </dsp:nvSpPr>
      <dsp:spPr>
        <a:xfrm rot="5400000">
          <a:off x="3424013" y="-2411366"/>
          <a:ext cx="938753" cy="57648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100" kern="1200"/>
            <a:t>verbalen Angriffen - </a:t>
          </a:r>
          <a:r>
            <a:rPr lang="de-DE" sz="1100" kern="1200">
              <a:solidFill>
                <a:srgbClr val="7F7F7F"/>
              </a:solidFill>
              <a:cs typeface="+mn-cs"/>
            </a:rPr>
            <a:t>TN:I/Lehrlinge zu MA:I aber auch unter TN:I</a:t>
          </a:r>
          <a:r>
            <a:rPr lang="de-DE" sz="1100" kern="1200"/>
            <a:t> /Lehrlingen</a:t>
          </a:r>
          <a:endParaRPr lang="de-AT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100" kern="1200"/>
            <a:t>körperlicher Gewalt - </a:t>
          </a:r>
          <a:r>
            <a:rPr lang="de-DE" sz="1100" kern="1200">
              <a:solidFill>
                <a:srgbClr val="7F7F7F"/>
              </a:solidFill>
              <a:cs typeface="+mn-cs"/>
            </a:rPr>
            <a:t>TN:I/Lehrlinge zu MA:I aber auch unter TN:I</a:t>
          </a:r>
          <a:r>
            <a:rPr lang="de-DE" sz="1100" kern="1200"/>
            <a:t>/Lehrlingen</a:t>
          </a:r>
          <a:endParaRPr lang="de-AT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100" kern="1200"/>
            <a:t>externen Störungen – hausfremde Personen </a:t>
          </a:r>
          <a:endParaRPr lang="de-AT" sz="1100" kern="1200" dirty="0"/>
        </a:p>
      </dsp:txBody>
      <dsp:txXfrm rot="-5400000">
        <a:off x="1010965" y="47508"/>
        <a:ext cx="5719023" cy="847101"/>
      </dsp:txXfrm>
    </dsp:sp>
    <dsp:sp modelId="{535D3D2B-DD48-4091-B999-80E4E3451F2F}">
      <dsp:nvSpPr>
        <dsp:cNvPr id="0" name=""/>
        <dsp:cNvSpPr/>
      </dsp:nvSpPr>
      <dsp:spPr>
        <a:xfrm rot="5400000">
          <a:off x="-216635" y="1466380"/>
          <a:ext cx="1444235" cy="10109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/>
            <a:t>Deeskalations-maßnahme	</a:t>
          </a:r>
          <a:endParaRPr lang="de-AT" sz="1000" kern="1200"/>
        </a:p>
      </dsp:txBody>
      <dsp:txXfrm rot="-5400000">
        <a:off x="1" y="1755228"/>
        <a:ext cx="1010965" cy="433270"/>
      </dsp:txXfrm>
    </dsp:sp>
    <dsp:sp modelId="{3063C757-BE3C-4790-865F-F473ECB31ACE}">
      <dsp:nvSpPr>
        <dsp:cNvPr id="0" name=""/>
        <dsp:cNvSpPr/>
      </dsp:nvSpPr>
      <dsp:spPr>
        <a:xfrm rot="5400000">
          <a:off x="3424013" y="-1163302"/>
          <a:ext cx="938753" cy="57648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100" kern="1200"/>
            <a:t>Signalpfeife </a:t>
          </a:r>
          <a:r>
            <a:rPr lang="de-AT" sz="1100" kern="1200">
              <a:solidFill>
                <a:srgbClr val="7F7F7F"/>
              </a:solidFill>
            </a:rPr>
            <a:t>für alle bestehenden und neueintretenden </a:t>
          </a:r>
          <a:r>
            <a:rPr lang="de-AT" sz="1100" kern="1200" err="1">
              <a:solidFill>
                <a:srgbClr val="7F7F7F"/>
              </a:solidFill>
            </a:rPr>
            <a:t>Mitarbeiter:innen</a:t>
          </a:r>
          <a:endParaRPr lang="de-AT" sz="1100" kern="1200"/>
        </a:p>
      </dsp:txBody>
      <dsp:txXfrm rot="-5400000">
        <a:off x="1010965" y="1295572"/>
        <a:ext cx="5719023" cy="847101"/>
      </dsp:txXfrm>
    </dsp:sp>
    <dsp:sp modelId="{1CEEAF23-1613-42A7-B313-8CB097CD5CAE}">
      <dsp:nvSpPr>
        <dsp:cNvPr id="0" name=""/>
        <dsp:cNvSpPr/>
      </dsp:nvSpPr>
      <dsp:spPr>
        <a:xfrm rot="5400000">
          <a:off x="-216635" y="2714445"/>
          <a:ext cx="1444235" cy="10109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/>
            <a:t>Schulung</a:t>
          </a:r>
          <a:endParaRPr lang="de-AT" sz="1000" kern="1200"/>
        </a:p>
      </dsp:txBody>
      <dsp:txXfrm rot="-5400000">
        <a:off x="1" y="3003293"/>
        <a:ext cx="1010965" cy="433270"/>
      </dsp:txXfrm>
    </dsp:sp>
    <dsp:sp modelId="{08B551AE-16E9-4112-9213-413187D18D22}">
      <dsp:nvSpPr>
        <dsp:cNvPr id="0" name=""/>
        <dsp:cNvSpPr/>
      </dsp:nvSpPr>
      <dsp:spPr>
        <a:xfrm rot="5400000">
          <a:off x="3424013" y="84761"/>
          <a:ext cx="938753" cy="57648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100" kern="1200"/>
            <a:t>NOV25 Ausrollung &amp; Onlineschulung mit Teilnahmebestätigung</a:t>
          </a:r>
          <a:endParaRPr lang="de-AT" sz="1100" kern="1200"/>
        </a:p>
      </dsp:txBody>
      <dsp:txXfrm rot="-5400000">
        <a:off x="1010965" y="2543635"/>
        <a:ext cx="5719023" cy="8471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BD92C-2E88-4912-8DBE-0BB4D623DC1A}">
      <dsp:nvSpPr>
        <dsp:cNvPr id="0" name=""/>
        <dsp:cNvSpPr/>
      </dsp:nvSpPr>
      <dsp:spPr>
        <a:xfrm>
          <a:off x="2450" y="1723466"/>
          <a:ext cx="2985984" cy="1194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/>
            <a:t>Ablaufplan bei med. Notfällen</a:t>
          </a:r>
          <a:endParaRPr lang="de-AT" sz="1600" kern="1200"/>
        </a:p>
      </dsp:txBody>
      <dsp:txXfrm>
        <a:off x="599647" y="1723466"/>
        <a:ext cx="1791591" cy="1194393"/>
      </dsp:txXfrm>
    </dsp:sp>
    <dsp:sp modelId="{B0782781-71B0-4816-97ED-1F92C635D19D}">
      <dsp:nvSpPr>
        <dsp:cNvPr id="0" name=""/>
        <dsp:cNvSpPr/>
      </dsp:nvSpPr>
      <dsp:spPr>
        <a:xfrm>
          <a:off x="2689836" y="1723466"/>
          <a:ext cx="2985984" cy="1194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/>
            <a:t>Schulung der Ersthelfer auf den Defibrillator </a:t>
          </a:r>
          <a:endParaRPr lang="de-AT" sz="1600" kern="1200"/>
        </a:p>
      </dsp:txBody>
      <dsp:txXfrm>
        <a:off x="3287033" y="1723466"/>
        <a:ext cx="1791591" cy="1194393"/>
      </dsp:txXfrm>
    </dsp:sp>
    <dsp:sp modelId="{0B6A2F48-A7CA-4DF8-8C2E-99100F92F51C}">
      <dsp:nvSpPr>
        <dsp:cNvPr id="0" name=""/>
        <dsp:cNvSpPr/>
      </dsp:nvSpPr>
      <dsp:spPr>
        <a:xfrm>
          <a:off x="5377222" y="1723466"/>
          <a:ext cx="2985984" cy="1194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/>
            <a:t>Laufend Schulung aller MA:I auf den Defibrillator</a:t>
          </a:r>
          <a:endParaRPr lang="de-AT" sz="1600" kern="1200"/>
        </a:p>
      </dsp:txBody>
      <dsp:txXfrm>
        <a:off x="5974419" y="1723466"/>
        <a:ext cx="1791591" cy="1194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ECF46-F991-CD49-97D8-E5357C62326A}" type="datetimeFigureOut">
              <a:rPr lang="de-DE" smtClean="0"/>
              <a:t>29.10.2025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D521D-E5E7-F84E-8C2D-518A3D6CC4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08344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FA809-6767-DD47-9D19-7C78827A0AA5}" type="datetimeFigureOut">
              <a:rPr lang="de-DE" smtClean="0"/>
              <a:t>29.10.2025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ED5B1-35A9-E543-829A-D31C16956D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01951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ED5B1-35A9-E543-829A-D31C16956DA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30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7D76E-C601-A456-4737-C4AB905B8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1763836-C7D8-C898-4008-BDF08E2541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F75EEE9-73CA-CF69-9ECB-C1790671E3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Kopfzeilenplatzhalter 3">
            <a:extLst>
              <a:ext uri="{FF2B5EF4-FFF2-40B4-BE49-F238E27FC236}">
                <a16:creationId xmlns:a16="http://schemas.microsoft.com/office/drawing/2014/main" id="{B134B249-49CE-A644-1D3D-214B69BB180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ED4631-BC72-4E8F-7A3F-E2215C2EA9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ED5B1-35A9-E543-829A-D31C16956DA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8644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ED5B1-35A9-E543-829A-D31C16956DA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344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ED5B1-35A9-E543-829A-D31C16956DA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367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ED5B1-35A9-E543-829A-D31C16956DA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8280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/</a:t>
            </a:r>
            <a:endParaRPr lang="de-AT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ED5B1-35A9-E543-829A-D31C16956DA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916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ED5B1-35A9-E543-829A-D31C16956DA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121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ED5B1-35A9-E543-829A-D31C16956DA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2864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Welche Themenfelder haben wir bearbeitet?</a:t>
            </a:r>
          </a:p>
          <a:p>
            <a:endParaRPr lang="de-DE"/>
          </a:p>
          <a:p>
            <a:r>
              <a:rPr lang="de-DE"/>
              <a:t>Wie haben wir festgelegt, welche Themenfelder wir bearbeiten wollen?</a:t>
            </a:r>
          </a:p>
          <a:p>
            <a:r>
              <a:rPr lang="de-DE">
                <a:sym typeface="Wingdings" panose="05000000000000000000" pitchFamily="2" charset="2"/>
              </a:rPr>
              <a:t> Quelle wart ihr  </a:t>
            </a:r>
            <a:r>
              <a:rPr lang="de-DE" err="1">
                <a:sym typeface="Wingdings" panose="05000000000000000000" pitchFamily="2" charset="2"/>
              </a:rPr>
              <a:t>Mitarbeiter:innenbefragung</a:t>
            </a:r>
            <a:endParaRPr lang="de-AT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ED5B1-35A9-E543-829A-D31C16956DA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6484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Welche Themenfelder haben wir bearbeitet?</a:t>
            </a:r>
          </a:p>
          <a:p>
            <a:endParaRPr lang="de-DE"/>
          </a:p>
          <a:p>
            <a:r>
              <a:rPr lang="de-DE"/>
              <a:t>Wie haben wir festgelegt, welche Themenfelder wir bearbeiten wollen?</a:t>
            </a:r>
          </a:p>
          <a:p>
            <a:r>
              <a:rPr lang="de-DE">
                <a:sym typeface="Wingdings" panose="05000000000000000000" pitchFamily="2" charset="2"/>
              </a:rPr>
              <a:t> Quelle wart ihr  </a:t>
            </a:r>
            <a:r>
              <a:rPr lang="de-DE" err="1">
                <a:sym typeface="Wingdings" panose="05000000000000000000" pitchFamily="2" charset="2"/>
              </a:rPr>
              <a:t>Mitarbeiter:innenbefragung</a:t>
            </a:r>
            <a:endParaRPr lang="de-AT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ED5B1-35A9-E543-829A-D31C16956DA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2417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Welche Themenfelder haben wir bearbeitet?</a:t>
            </a:r>
          </a:p>
          <a:p>
            <a:endParaRPr lang="de-DE"/>
          </a:p>
          <a:p>
            <a:r>
              <a:rPr lang="de-DE"/>
              <a:t>Wie haben wir festgelegt, welche Themenfelder wir bearbeiten wollen?</a:t>
            </a:r>
          </a:p>
          <a:p>
            <a:r>
              <a:rPr lang="de-DE">
                <a:sym typeface="Wingdings" panose="05000000000000000000" pitchFamily="2" charset="2"/>
              </a:rPr>
              <a:t> Quelle wart ihr  </a:t>
            </a:r>
            <a:r>
              <a:rPr lang="de-DE" err="1">
                <a:sym typeface="Wingdings" panose="05000000000000000000" pitchFamily="2" charset="2"/>
              </a:rPr>
              <a:t>Mitarbeiter:innenbefragung</a:t>
            </a:r>
            <a:endParaRPr lang="de-AT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ED5B1-35A9-E543-829A-D31C16956DA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327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Welche Themenfelder haben wir bearbeitet?</a:t>
            </a:r>
          </a:p>
          <a:p>
            <a:endParaRPr lang="de-DE"/>
          </a:p>
          <a:p>
            <a:r>
              <a:rPr lang="de-DE"/>
              <a:t>Wie haben wir festgelegt, welche Themenfelder wir bearbeiten wollen?</a:t>
            </a:r>
          </a:p>
          <a:p>
            <a:r>
              <a:rPr lang="de-DE">
                <a:sym typeface="Wingdings" panose="05000000000000000000" pitchFamily="2" charset="2"/>
              </a:rPr>
              <a:t> Quelle wart ihr  </a:t>
            </a:r>
            <a:r>
              <a:rPr lang="de-DE" err="1">
                <a:sym typeface="Wingdings" panose="05000000000000000000" pitchFamily="2" charset="2"/>
              </a:rPr>
              <a:t>Mitarbeiter:innenbefragung</a:t>
            </a:r>
            <a:endParaRPr lang="de-AT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ED5B1-35A9-E543-829A-D31C16956DA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9286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313F7-E515-8E8A-3AF9-42C24AC0F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0409122-C1B9-4DC3-1B7D-668F87536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72835C2-4D04-C790-57A4-8B552830C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Welche Themenfelder haben wir bearbeitet?</a:t>
            </a:r>
          </a:p>
          <a:p>
            <a:endParaRPr lang="de-DE"/>
          </a:p>
          <a:p>
            <a:r>
              <a:rPr lang="de-DE"/>
              <a:t>Wie haben wir festgelegt, welche Themenfelder wir bearbeiten wollen?</a:t>
            </a:r>
          </a:p>
          <a:p>
            <a:r>
              <a:rPr lang="de-DE">
                <a:sym typeface="Wingdings" panose="05000000000000000000" pitchFamily="2" charset="2"/>
              </a:rPr>
              <a:t> Quelle wart ihr  </a:t>
            </a:r>
            <a:r>
              <a:rPr lang="de-DE" err="1">
                <a:sym typeface="Wingdings" panose="05000000000000000000" pitchFamily="2" charset="2"/>
              </a:rPr>
              <a:t>Mitarbeiter:innenbefragung</a:t>
            </a:r>
            <a:endParaRPr lang="de-AT"/>
          </a:p>
        </p:txBody>
      </p:sp>
      <p:sp>
        <p:nvSpPr>
          <p:cNvPr id="4" name="Kopfzeilenplatzhalter 3">
            <a:extLst>
              <a:ext uri="{FF2B5EF4-FFF2-40B4-BE49-F238E27FC236}">
                <a16:creationId xmlns:a16="http://schemas.microsoft.com/office/drawing/2014/main" id="{634EA9D6-6F0A-8D48-355C-DD184521614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802FA0A-AE55-035F-3A1A-6A65218C72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ED5B1-35A9-E543-829A-D31C16956DA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4097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3A698-C73C-2A11-DC14-EDF8B8DB2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C739A8C-C64B-E003-EA80-696B34673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A86D268-B33B-801C-DE9B-FF97F41FB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Welche Themenfelder haben wir bearbeitet?</a:t>
            </a:r>
          </a:p>
          <a:p>
            <a:endParaRPr lang="de-DE"/>
          </a:p>
          <a:p>
            <a:r>
              <a:rPr lang="de-DE"/>
              <a:t>Wie haben wir festgelegt, welche Themenfelder wir bearbeiten wollen?</a:t>
            </a:r>
          </a:p>
          <a:p>
            <a:r>
              <a:rPr lang="de-DE">
                <a:sym typeface="Wingdings" panose="05000000000000000000" pitchFamily="2" charset="2"/>
              </a:rPr>
              <a:t> Quelle wart ihr  </a:t>
            </a:r>
            <a:r>
              <a:rPr lang="de-DE" err="1">
                <a:sym typeface="Wingdings" panose="05000000000000000000" pitchFamily="2" charset="2"/>
              </a:rPr>
              <a:t>Mitarbeiter:innenbefragung</a:t>
            </a:r>
            <a:endParaRPr lang="de-AT"/>
          </a:p>
        </p:txBody>
      </p:sp>
      <p:sp>
        <p:nvSpPr>
          <p:cNvPr id="4" name="Kopfzeilenplatzhalter 3">
            <a:extLst>
              <a:ext uri="{FF2B5EF4-FFF2-40B4-BE49-F238E27FC236}">
                <a16:creationId xmlns:a16="http://schemas.microsoft.com/office/drawing/2014/main" id="{200CB3F7-DF67-18EC-F0EB-AA9FA87267C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8C98E7-2922-BB1A-14EA-7F124DCDD7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ED5B1-35A9-E543-829A-D31C16956DA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234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ED5B1-35A9-E543-829A-D31C16956DA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1367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9417" y="2057238"/>
            <a:ext cx="3596591" cy="86454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  <a:latin typeface="Lucida Sans Unicode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Untertitel Lucida Sans</a:t>
            </a:r>
          </a:p>
          <a:p>
            <a:r>
              <a:rPr lang="de-AT"/>
              <a:t>Unicode 23 </a:t>
            </a:r>
            <a:r>
              <a:rPr lang="de-AT" err="1"/>
              <a:t>pt</a:t>
            </a:r>
            <a:endParaRPr lang="de-AT"/>
          </a:p>
          <a:p>
            <a:endParaRPr lang="de-DE"/>
          </a:p>
        </p:txBody>
      </p:sp>
      <p:sp>
        <p:nvSpPr>
          <p:cNvPr id="19" name="Titel 1"/>
          <p:cNvSpPr>
            <a:spLocks noGrp="1"/>
          </p:cNvSpPr>
          <p:nvPr>
            <p:ph type="ctrTitle" hasCustomPrompt="1"/>
          </p:nvPr>
        </p:nvSpPr>
        <p:spPr>
          <a:xfrm>
            <a:off x="769417" y="954720"/>
            <a:ext cx="5701234" cy="1004042"/>
          </a:xfrm>
        </p:spPr>
        <p:txBody>
          <a:bodyPr>
            <a:noAutofit/>
          </a:bodyPr>
          <a:lstStyle>
            <a:lvl1pPr>
              <a:lnSpc>
                <a:spcPts val="4400"/>
              </a:lnSpc>
              <a:defRPr sz="3200" spc="0" baseline="0">
                <a:solidFill>
                  <a:srgbClr val="006EA0"/>
                </a:solidFill>
                <a:latin typeface="Lucida Sans Unicode"/>
                <a:cs typeface="Lucida Sans Unicode"/>
              </a:defRPr>
            </a:lvl1pPr>
          </a:lstStyle>
          <a:p>
            <a:r>
              <a:rPr lang="de-AT"/>
              <a:t>Titel/Überschrift </a:t>
            </a:r>
            <a:br>
              <a:rPr lang="de-AT"/>
            </a:br>
            <a:r>
              <a:rPr lang="de-AT"/>
              <a:t>Lucida Sans Unicode 32pt</a:t>
            </a:r>
            <a:endParaRPr lang="de-DE"/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4BDFA029-48FF-DAEE-E65B-228EDD12651E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45200" y="255600"/>
            <a:ext cx="1782000" cy="5724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3F65065-3055-813B-14CF-35D2ECB541D7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677500"/>
            <a:ext cx="9158400" cy="24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67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3ECE7C7-D672-4851-B5E5-12C5ECD5371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78000" y="3455100"/>
            <a:ext cx="3366000" cy="16884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1285" y="211516"/>
            <a:ext cx="6775815" cy="857250"/>
          </a:xfrm>
        </p:spPr>
        <p:txBody>
          <a:bodyPr/>
          <a:lstStyle>
            <a:lvl1pPr>
              <a:defRPr sz="2500">
                <a:solidFill>
                  <a:srgbClr val="006EA0"/>
                </a:solidFill>
              </a:defRPr>
            </a:lvl1pPr>
          </a:lstStyle>
          <a:p>
            <a:r>
              <a:rPr lang="de-AT"/>
              <a:t>Mastertitelformat bearbeiten</a:t>
            </a:r>
            <a:br>
              <a:rPr lang="de-AT"/>
            </a:br>
            <a:r>
              <a:rPr lang="de-AT"/>
              <a:t>2. Zeile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C4E1-E139-4454-BA6E-DC9712CDCF78}" type="datetime1">
              <a:rPr lang="de-DE" smtClean="0"/>
              <a:t>29.10.2025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1571" y="4767263"/>
            <a:ext cx="2895600" cy="273844"/>
          </a:xfr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47942" y="4772873"/>
            <a:ext cx="2133600" cy="273844"/>
          </a:xfrm>
        </p:spPr>
        <p:txBody>
          <a:bodyPr/>
          <a:lstStyle>
            <a:lvl1pPr algn="r">
              <a:defRPr>
                <a:solidFill>
                  <a:srgbClr val="00618C"/>
                </a:solidFill>
              </a:defRPr>
            </a:lvl1pPr>
          </a:lstStyle>
          <a:p>
            <a:fld id="{4CAE111C-295C-FD45-892D-E86BEA087837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2E5D72D3-A729-763C-F1D1-5F3EEFC065A3}"/>
              </a:ext>
            </a:extLst>
          </p:cNvPr>
          <p:cNvPicPr>
            <a:picLocks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693200" y="255600"/>
            <a:ext cx="1130400" cy="363600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CED4E7D1-ACA0-E7B9-7A65-51AB13A8B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4105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1285" y="211516"/>
            <a:ext cx="6775815" cy="857250"/>
          </a:xfrm>
        </p:spPr>
        <p:txBody>
          <a:bodyPr/>
          <a:lstStyle>
            <a:lvl1pPr>
              <a:defRPr sz="2500">
                <a:solidFill>
                  <a:srgbClr val="006EA0"/>
                </a:solidFill>
              </a:defRPr>
            </a:lvl1pPr>
          </a:lstStyle>
          <a:p>
            <a:r>
              <a:rPr lang="de-AT"/>
              <a:t>Mastertitelformat bearbeiten</a:t>
            </a:r>
            <a:br>
              <a:rPr lang="de-AT"/>
            </a:br>
            <a:r>
              <a:rPr lang="de-AT"/>
              <a:t>2. Zeile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C4E1-E139-4454-BA6E-DC9712CDCF78}" type="datetime1">
              <a:rPr lang="de-DE" smtClean="0"/>
              <a:t>29.10.2025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1571" y="4767263"/>
            <a:ext cx="2895600" cy="273844"/>
          </a:xfr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47942" y="4772873"/>
            <a:ext cx="2133600" cy="273844"/>
          </a:xfrm>
        </p:spPr>
        <p:txBody>
          <a:bodyPr/>
          <a:lstStyle>
            <a:lvl1pPr algn="r">
              <a:defRPr>
                <a:solidFill>
                  <a:srgbClr val="00618C"/>
                </a:solidFill>
              </a:defRPr>
            </a:lvl1pPr>
          </a:lstStyle>
          <a:p>
            <a:fld id="{4CAE111C-295C-FD45-892D-E86BEA087837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2E5D72D3-A729-763C-F1D1-5F3EEFC065A3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693200" y="255600"/>
            <a:ext cx="1130400" cy="363600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CED4E7D1-ACA0-E7B9-7A65-51AB13A8B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59502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9417" y="2057238"/>
            <a:ext cx="3596591" cy="86454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  <a:latin typeface="Lucida Sans Unicode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Untertitel Lucida Sans</a:t>
            </a:r>
          </a:p>
          <a:p>
            <a:r>
              <a:rPr lang="de-AT"/>
              <a:t>Unicode 23 pt</a:t>
            </a:r>
          </a:p>
          <a:p>
            <a:endParaRPr lang="de-DE"/>
          </a:p>
        </p:txBody>
      </p:sp>
      <p:sp>
        <p:nvSpPr>
          <p:cNvPr id="19" name="Titel 1"/>
          <p:cNvSpPr>
            <a:spLocks noGrp="1"/>
          </p:cNvSpPr>
          <p:nvPr>
            <p:ph type="ctrTitle" hasCustomPrompt="1"/>
          </p:nvPr>
        </p:nvSpPr>
        <p:spPr>
          <a:xfrm>
            <a:off x="769417" y="954720"/>
            <a:ext cx="5961584" cy="1004042"/>
          </a:xfrm>
        </p:spPr>
        <p:txBody>
          <a:bodyPr>
            <a:noAutofit/>
          </a:bodyPr>
          <a:lstStyle>
            <a:lvl1pPr>
              <a:lnSpc>
                <a:spcPts val="4400"/>
              </a:lnSpc>
              <a:defRPr sz="3200" spc="0" baseline="0">
                <a:solidFill>
                  <a:srgbClr val="006EA0"/>
                </a:solidFill>
                <a:latin typeface="Lucida Sans Unicode"/>
                <a:cs typeface="Lucida Sans Unicode"/>
              </a:defRPr>
            </a:lvl1pPr>
          </a:lstStyle>
          <a:p>
            <a:r>
              <a:rPr lang="de-AT"/>
              <a:t>Titel/Überschrift </a:t>
            </a:r>
            <a:br>
              <a:rPr lang="de-AT"/>
            </a:br>
            <a:r>
              <a:rPr lang="de-AT"/>
              <a:t>Lucida Sans Unicode 32pt</a:t>
            </a:r>
            <a:endParaRPr lang="de-DE"/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4BDFA029-48FF-DAEE-E65B-228EDD12651E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3200" y="255600"/>
            <a:ext cx="1130400" cy="363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3F8FF7D-D3D5-4F34-8F66-E3699EA3A2E5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668997"/>
            <a:ext cx="9158400" cy="24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10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AT"/>
              <a:t>Mastertitelformat </a:t>
            </a:r>
            <a:br>
              <a:rPr lang="de-AT"/>
            </a:br>
            <a:r>
              <a:rPr lang="de-AT"/>
              <a:t>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023EAED-0E38-4156-9477-2B11595968E0}" type="datetime1">
              <a:rPr lang="de-DE" smtClean="0"/>
              <a:t>29.10.2025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791200" y="477374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124200" y="477374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CAE111C-295C-FD45-892D-E86BEA08783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834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1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006EA0"/>
          </a:solidFill>
          <a:latin typeface="Lucida Sans Unicode"/>
          <a:ea typeface="+mj-ea"/>
          <a:cs typeface="Lucida Sans Unicod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618C"/>
        </a:buClr>
        <a:buFont typeface="Arial"/>
        <a:buChar char="•"/>
        <a:defRPr sz="2400" kern="1200" baseline="0">
          <a:solidFill>
            <a:schemeClr val="bg1">
              <a:lumMod val="50000"/>
            </a:schemeClr>
          </a:solidFill>
          <a:latin typeface="Lucida Sans Unicode"/>
          <a:ea typeface="+mn-ea"/>
          <a:cs typeface="Lucida Sans Unicode"/>
        </a:defRPr>
      </a:lvl1pPr>
      <a:lvl2pPr marL="914400" indent="-457200" algn="l" defTabSz="457200" rtl="0" eaLnBrk="1" latinLnBrk="0" hangingPunct="1">
        <a:spcBef>
          <a:spcPct val="20000"/>
        </a:spcBef>
        <a:buClr>
          <a:srgbClr val="00618C"/>
        </a:buClr>
        <a:buFont typeface="Arial"/>
        <a:buChar char="•"/>
        <a:defRPr sz="2400" kern="1200" baseline="0">
          <a:solidFill>
            <a:schemeClr val="bg1">
              <a:lumMod val="50000"/>
            </a:schemeClr>
          </a:solidFill>
          <a:latin typeface="Lucida Sans Unicode"/>
          <a:ea typeface="+mn-ea"/>
          <a:cs typeface="Lucida Sans Unicode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618C"/>
        </a:buClr>
        <a:buFont typeface="Arial"/>
        <a:buChar char="•"/>
        <a:defRPr sz="2200" kern="1200" baseline="0">
          <a:solidFill>
            <a:schemeClr val="bg1">
              <a:lumMod val="50000"/>
            </a:schemeClr>
          </a:solidFill>
          <a:latin typeface="Lucida Sans Unicode"/>
          <a:ea typeface="+mn-ea"/>
          <a:cs typeface="Lucida Sans Unicode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618C"/>
        </a:buClr>
        <a:buFont typeface="Arial"/>
        <a:buChar char="–"/>
        <a:defRPr sz="2000" kern="1200" baseline="0">
          <a:solidFill>
            <a:schemeClr val="bg1">
              <a:lumMod val="50000"/>
            </a:schemeClr>
          </a:solidFill>
          <a:latin typeface="Lucida Sans Unicode"/>
          <a:ea typeface="+mn-ea"/>
          <a:cs typeface="Lucida Sans Unicode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618C"/>
        </a:buClr>
        <a:buFont typeface="Arial"/>
        <a:buChar char="»"/>
        <a:defRPr sz="2000" kern="1200" baseline="0">
          <a:solidFill>
            <a:schemeClr val="bg1">
              <a:lumMod val="50000"/>
            </a:schemeClr>
          </a:solidFill>
          <a:latin typeface="Lucida Sans Unicode"/>
          <a:ea typeface="+mn-ea"/>
          <a:cs typeface="Lucida Sans Unicod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checkin-generator.de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infopaula.ipcenter.at/jobs/" TargetMode="External"/><Relationship Id="rId3" Type="http://schemas.openxmlformats.org/officeDocument/2006/relationships/image" Target="../media/image30.png"/><Relationship Id="rId7" Type="http://schemas.openxmlformats.org/officeDocument/2006/relationships/hyperlink" Target="mailto:karriere@ipcenter.at" TargetMode="External"/><Relationship Id="rId2" Type="http://schemas.openxmlformats.org/officeDocument/2006/relationships/hyperlink" Target="https://www.checkin-generator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zeiterfassung@ipcenter.at" TargetMode="External"/><Relationship Id="rId5" Type="http://schemas.openxmlformats.org/officeDocument/2006/relationships/hyperlink" Target="mailto:personal@ipcenter.at" TargetMode="External"/><Relationship Id="rId10" Type="http://schemas.openxmlformats.org/officeDocument/2006/relationships/hyperlink" Target="mailto:arbeitsschutz@ipcenter.at" TargetMode="External"/><Relationship Id="rId4" Type="http://schemas.openxmlformats.org/officeDocument/2006/relationships/hyperlink" Target="mailto:hr@ipcenter.at" TargetMode="External"/><Relationship Id="rId9" Type="http://schemas.openxmlformats.org/officeDocument/2006/relationships/hyperlink" Target="mailto:recruiting@ipcenter.at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410821" y="2065444"/>
            <a:ext cx="6574926" cy="86454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de-DE" sz="2000"/>
              <a:t>Raum für Zusammenhalt: </a:t>
            </a:r>
            <a:r>
              <a:rPr lang="de-DE" sz="2000" err="1"/>
              <a:t>Mitarbeiter:innen</a:t>
            </a:r>
            <a:r>
              <a:rPr lang="de-DE" sz="2000"/>
              <a:t> </a:t>
            </a:r>
            <a:br>
              <a:rPr lang="en-US"/>
            </a:br>
            <a:r>
              <a:rPr lang="de-DE" sz="2000"/>
              <a:t>als Herzstück unserer Organisation</a:t>
            </a:r>
            <a:endParaRPr lang="de-DE" sz="2000">
              <a:solidFill>
                <a:srgbClr val="7F7F7F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10821" y="944967"/>
            <a:ext cx="6633446" cy="100404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e-DE">
                <a:solidFill>
                  <a:srgbClr val="007FB2"/>
                </a:solidFill>
              </a:rPr>
              <a:t>HR-Updates 2025</a:t>
            </a:r>
            <a:br>
              <a:rPr lang="de-DE">
                <a:solidFill>
                  <a:srgbClr val="007FB2"/>
                </a:solidFill>
              </a:rPr>
            </a:br>
            <a:r>
              <a:rPr lang="de-DE">
                <a:solidFill>
                  <a:srgbClr val="007FB2"/>
                </a:solidFill>
              </a:rPr>
              <a:t>Rückblick - Ausblick </a:t>
            </a:r>
            <a:endParaRPr lang="de-DE" sz="3200">
              <a:solidFill>
                <a:srgbClr val="007FB2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9F74C02-EE4B-0263-DF99-FEA9A37A6A85}"/>
              </a:ext>
            </a:extLst>
          </p:cNvPr>
          <p:cNvSpPr txBox="1"/>
          <p:nvPr/>
        </p:nvSpPr>
        <p:spPr>
          <a:xfrm>
            <a:off x="7550593" y="993742"/>
            <a:ext cx="172226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400"/>
              <a:t>Oktober 2025</a:t>
            </a:r>
            <a:endParaRPr lang="de-AT" sz="1400"/>
          </a:p>
        </p:txBody>
      </p:sp>
    </p:spTree>
    <p:extLst>
      <p:ext uri="{BB962C8B-B14F-4D97-AF65-F5344CB8AC3E}">
        <p14:creationId xmlns:p14="http://schemas.microsoft.com/office/powerpoint/2010/main" val="3547877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75FAD9-A97E-E412-9621-56F68AEE3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385" y="202052"/>
            <a:ext cx="6775815" cy="857250"/>
          </a:xfrm>
        </p:spPr>
        <p:txBody>
          <a:bodyPr/>
          <a:lstStyle/>
          <a:p>
            <a:r>
              <a:rPr lang="de-DE"/>
              <a:t>Rückblick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B799F0-3D19-679F-4347-2BAEC25AA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4" name="Grafik 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9FE3978E-415D-8669-20F8-8B47B4A27FB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5980" y="137974"/>
            <a:ext cx="985405" cy="98540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01E44E9-F1D5-E3B5-9E32-FC446791FBC2}"/>
              </a:ext>
            </a:extLst>
          </p:cNvPr>
          <p:cNvSpPr txBox="1"/>
          <p:nvPr/>
        </p:nvSpPr>
        <p:spPr>
          <a:xfrm>
            <a:off x="1396409" y="1218530"/>
            <a:ext cx="656995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/>
              <a:t>Jänner 2022 			Einführung neues Zeiterfassungssystem</a:t>
            </a:r>
          </a:p>
          <a:p>
            <a:r>
              <a:rPr lang="de-DE" sz="1050"/>
              <a:t>Oktober 2022 		Gründung Betriebsrat</a:t>
            </a:r>
          </a:p>
          <a:p>
            <a:r>
              <a:rPr lang="de-DE" sz="1050"/>
              <a:t>April 2023 			interne Weiterbildung: Gender </a:t>
            </a:r>
            <a:r>
              <a:rPr lang="de-DE" sz="1050" dirty="0"/>
              <a:t>Mainstreaming </a:t>
            </a:r>
            <a:r>
              <a:rPr lang="de-DE" sz="1050"/>
              <a:t>&amp;</a:t>
            </a:r>
            <a:r>
              <a:rPr lang="de-DE" sz="1050" dirty="0"/>
              <a:t> Managing</a:t>
            </a:r>
            <a:r>
              <a:rPr lang="de-DE" sz="1050"/>
              <a:t> </a:t>
            </a:r>
            <a:r>
              <a:rPr lang="de-DE" sz="1050" err="1"/>
              <a:t>Diversity</a:t>
            </a:r>
            <a:endParaRPr lang="de-AT" sz="105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F4873FE-ADD9-2DB9-125C-06B16106CB7F}"/>
              </a:ext>
            </a:extLst>
          </p:cNvPr>
          <p:cNvSpPr txBox="1"/>
          <p:nvPr/>
        </p:nvSpPr>
        <p:spPr>
          <a:xfrm>
            <a:off x="195599" y="1299321"/>
            <a:ext cx="11057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>
                <a:solidFill>
                  <a:srgbClr val="166F9C"/>
                </a:solidFill>
              </a:rPr>
              <a:t>Geschäftsjahr 2022/2023</a:t>
            </a:r>
            <a:endParaRPr lang="de-AT" sz="1050" b="1">
              <a:solidFill>
                <a:srgbClr val="166F9C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7F899E5-EC2E-B18E-043A-584AE4C3FC7B}"/>
              </a:ext>
            </a:extLst>
          </p:cNvPr>
          <p:cNvSpPr txBox="1"/>
          <p:nvPr/>
        </p:nvSpPr>
        <p:spPr>
          <a:xfrm>
            <a:off x="195599" y="2011107"/>
            <a:ext cx="11057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>
                <a:solidFill>
                  <a:srgbClr val="166F9C"/>
                </a:solidFill>
              </a:rPr>
              <a:t>Geschäftsjahr 2023/2024</a:t>
            </a:r>
            <a:endParaRPr lang="de-AT" sz="1050" b="1">
              <a:solidFill>
                <a:srgbClr val="166F9C"/>
              </a:solidFill>
            </a:endParaRP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32351FC4-E79C-B488-B67D-DE6CA1D6E5A5}"/>
              </a:ext>
            </a:extLst>
          </p:cNvPr>
          <p:cNvCxnSpPr>
            <a:cxnSpLocks/>
          </p:cNvCxnSpPr>
          <p:nvPr/>
        </p:nvCxnSpPr>
        <p:spPr>
          <a:xfrm>
            <a:off x="688179" y="2428654"/>
            <a:ext cx="0" cy="1913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C2A668CA-1149-918E-A0EA-4057BEC36AF1}"/>
              </a:ext>
            </a:extLst>
          </p:cNvPr>
          <p:cNvSpPr txBox="1"/>
          <p:nvPr/>
        </p:nvSpPr>
        <p:spPr>
          <a:xfrm>
            <a:off x="1396409" y="1985863"/>
            <a:ext cx="61314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/>
              <a:t>Mai 2023 			Roll Out neues Organigramm (Aufbauorganisation, </a:t>
            </a:r>
            <a:r>
              <a:rPr lang="de-DE" sz="1050" err="1"/>
              <a:t>Jobtitles</a:t>
            </a:r>
            <a:r>
              <a:rPr lang="de-DE" sz="1050"/>
              <a:t>)</a:t>
            </a:r>
          </a:p>
        </p:txBody>
      </p:sp>
      <p:pic>
        <p:nvPicPr>
          <p:cNvPr id="10" name="Inhaltsplatzhalter 5">
            <a:extLst>
              <a:ext uri="{FF2B5EF4-FFF2-40B4-BE49-F238E27FC236}">
                <a16:creationId xmlns:a16="http://schemas.microsoft.com/office/drawing/2014/main" id="{9DD72F99-51F2-FCF0-C929-F69F6CE08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639051"/>
            <a:ext cx="8229600" cy="2446880"/>
          </a:xfrm>
        </p:spPr>
      </p:pic>
    </p:spTree>
    <p:extLst>
      <p:ext uri="{BB962C8B-B14F-4D97-AF65-F5344CB8AC3E}">
        <p14:creationId xmlns:p14="http://schemas.microsoft.com/office/powerpoint/2010/main" val="311217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A43CC9-4777-DE6C-B323-F3B0E12BA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04" y="205196"/>
            <a:ext cx="6775815" cy="857250"/>
          </a:xfrm>
        </p:spPr>
        <p:txBody>
          <a:bodyPr/>
          <a:lstStyle/>
          <a:p>
            <a:r>
              <a:rPr lang="de-DE"/>
              <a:t>Rückblick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1A6C9DE-6630-2A9C-A8D7-BF1AEAB67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4" name="Grafik 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B09EBC40-6CC8-B8F1-F783-FA7874F5302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76046"/>
            <a:ext cx="986400" cy="9864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2C8B842-83B9-164F-868B-9A9A65E4D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0" y="1444832"/>
            <a:ext cx="4558139" cy="2669967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A5D66841-3980-C724-ACB4-F2A88B60D005}"/>
              </a:ext>
            </a:extLst>
          </p:cNvPr>
          <p:cNvCxnSpPr>
            <a:cxnSpLocks/>
          </p:cNvCxnSpPr>
          <p:nvPr/>
        </p:nvCxnSpPr>
        <p:spPr>
          <a:xfrm>
            <a:off x="5051339" y="3441469"/>
            <a:ext cx="3286326" cy="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9813D450-53A3-8E02-684A-B3E324D0E395}"/>
              </a:ext>
            </a:extLst>
          </p:cNvPr>
          <p:cNvSpPr/>
          <p:nvPr/>
        </p:nvSpPr>
        <p:spPr>
          <a:xfrm>
            <a:off x="5328459" y="2788128"/>
            <a:ext cx="2851266" cy="35407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600">
                <a:solidFill>
                  <a:schemeClr val="bg2">
                    <a:lumMod val="10000"/>
                  </a:schemeClr>
                </a:solidFill>
                <a:highlight>
                  <a:srgbClr val="FFCC66"/>
                </a:highlight>
              </a:rPr>
              <a:t>Verlängerung des </a:t>
            </a:r>
            <a:r>
              <a:rPr lang="de-DE" sz="600" err="1">
                <a:solidFill>
                  <a:schemeClr val="bg2">
                    <a:lumMod val="10000"/>
                  </a:schemeClr>
                </a:solidFill>
                <a:highlight>
                  <a:srgbClr val="FFCC66"/>
                </a:highlight>
              </a:rPr>
              <a:t>Mitarbeiter:innengesprächszyklus</a:t>
            </a:r>
            <a:r>
              <a:rPr lang="de-DE" sz="600">
                <a:solidFill>
                  <a:schemeClr val="bg2">
                    <a:lumMod val="10000"/>
                  </a:schemeClr>
                </a:solidFill>
                <a:highlight>
                  <a:srgbClr val="FFCC66"/>
                </a:highlight>
              </a:rPr>
              <a:t> 24/25</a:t>
            </a:r>
          </a:p>
          <a:p>
            <a:pPr algn="ctr"/>
            <a:r>
              <a:rPr lang="de-DE" sz="600">
                <a:solidFill>
                  <a:schemeClr val="bg2">
                    <a:lumMod val="10000"/>
                  </a:schemeClr>
                </a:solidFill>
                <a:highlight>
                  <a:srgbClr val="FFCC66"/>
                </a:highlight>
              </a:rPr>
              <a:t>aufgrund von Projekt- und Auftragsdynamik</a:t>
            </a:r>
            <a:endParaRPr lang="de-AT" sz="600">
              <a:solidFill>
                <a:schemeClr val="bg2">
                  <a:lumMod val="10000"/>
                </a:schemeClr>
              </a:solidFill>
              <a:highlight>
                <a:srgbClr val="FFCC66"/>
              </a:highlight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33FEC6E-9011-F3F8-97E1-42C38C974342}"/>
              </a:ext>
            </a:extLst>
          </p:cNvPr>
          <p:cNvSpPr txBox="1"/>
          <p:nvPr/>
        </p:nvSpPr>
        <p:spPr>
          <a:xfrm>
            <a:off x="8113221" y="3231422"/>
            <a:ext cx="4488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>
                <a:solidFill>
                  <a:schemeClr val="accent6">
                    <a:lumMod val="50000"/>
                  </a:schemeClr>
                </a:solidFill>
              </a:rPr>
              <a:t>Sep</a:t>
            </a:r>
            <a:endParaRPr lang="de-AT" sz="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9DFADD99-063F-1819-0E50-EA55FD34545C}"/>
              </a:ext>
            </a:extLst>
          </p:cNvPr>
          <p:cNvSpPr/>
          <p:nvPr/>
        </p:nvSpPr>
        <p:spPr>
          <a:xfrm>
            <a:off x="1149929" y="1028701"/>
            <a:ext cx="1161009" cy="354079"/>
          </a:xfrm>
          <a:prstGeom prst="roundRect">
            <a:avLst/>
          </a:prstGeom>
          <a:solidFill>
            <a:srgbClr val="92D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700">
                <a:solidFill>
                  <a:schemeClr val="accent6">
                    <a:lumMod val="50000"/>
                  </a:schemeClr>
                </a:solidFill>
              </a:rPr>
              <a:t>Roll Out</a:t>
            </a:r>
          </a:p>
          <a:p>
            <a:pPr algn="ctr"/>
            <a:r>
              <a:rPr lang="de-DE" sz="700">
                <a:solidFill>
                  <a:schemeClr val="accent6">
                    <a:lumMod val="50000"/>
                  </a:schemeClr>
                </a:solidFill>
              </a:rPr>
              <a:t>Leitbild 2024+</a:t>
            </a:r>
            <a:endParaRPr lang="de-AT" sz="7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0C13FDD-4243-59E4-BABC-392BC67A88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636" t="37171" r="20727" b="38910"/>
          <a:stretch>
            <a:fillRect/>
          </a:stretch>
        </p:blipFill>
        <p:spPr>
          <a:xfrm>
            <a:off x="2310938" y="761177"/>
            <a:ext cx="2410692" cy="726641"/>
          </a:xfrm>
          <a:prstGeom prst="rect">
            <a:avLst/>
          </a:prstGeom>
        </p:spPr>
      </p:pic>
      <p:pic>
        <p:nvPicPr>
          <p:cNvPr id="17" name="Grafik 16" descr="Offene Hand mit Pflanze Silhouette">
            <a:extLst>
              <a:ext uri="{FF2B5EF4-FFF2-40B4-BE49-F238E27FC236}">
                <a16:creationId xmlns:a16="http://schemas.microsoft.com/office/drawing/2014/main" id="{C2AD4EE3-CEB6-7A5F-1354-BF9998757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0025" y="3436717"/>
            <a:ext cx="594956" cy="59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9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6B690-036F-6A6A-B6CC-15041D1EB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46ED58-CC6D-B124-0866-7EC01CE51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04" y="205196"/>
            <a:ext cx="6775815" cy="857250"/>
          </a:xfrm>
        </p:spPr>
        <p:txBody>
          <a:bodyPr/>
          <a:lstStyle/>
          <a:p>
            <a:r>
              <a:rPr lang="de-DE"/>
              <a:t>Ausblick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13A7D83-89E0-4DB3-8309-134B4790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4" name="Grafik 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FA193D86-8413-210D-3BA8-07FE295FC5C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76046"/>
            <a:ext cx="986400" cy="9864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2CE9267-B146-D6B2-B1DE-09E3597CB3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747" r="87680" b="-1"/>
          <a:stretch>
            <a:fillRect/>
          </a:stretch>
        </p:blipFill>
        <p:spPr>
          <a:xfrm>
            <a:off x="407590" y="3516653"/>
            <a:ext cx="561553" cy="594151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1385DCAC-D5E7-0272-98F6-B9A742440BF6}"/>
              </a:ext>
            </a:extLst>
          </p:cNvPr>
          <p:cNvCxnSpPr>
            <a:cxnSpLocks/>
          </p:cNvCxnSpPr>
          <p:nvPr/>
        </p:nvCxnSpPr>
        <p:spPr>
          <a:xfrm>
            <a:off x="1219173" y="3441469"/>
            <a:ext cx="3286326" cy="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9EF38183-F5EB-22BA-B261-D05960180235}"/>
              </a:ext>
            </a:extLst>
          </p:cNvPr>
          <p:cNvSpPr/>
          <p:nvPr/>
        </p:nvSpPr>
        <p:spPr>
          <a:xfrm>
            <a:off x="1552677" y="2839057"/>
            <a:ext cx="2851266" cy="35407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600" err="1">
                <a:solidFill>
                  <a:schemeClr val="bg2">
                    <a:lumMod val="10000"/>
                  </a:schemeClr>
                </a:solidFill>
              </a:rPr>
              <a:t>Mitarbeiter:innengesprächszyklus</a:t>
            </a:r>
            <a:r>
              <a:rPr lang="de-DE" sz="600">
                <a:solidFill>
                  <a:schemeClr val="bg2">
                    <a:lumMod val="10000"/>
                  </a:schemeClr>
                </a:solidFill>
              </a:rPr>
              <a:t> 25/26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9DE9F77-22C1-52B1-2310-4E9503316CFE}"/>
              </a:ext>
            </a:extLst>
          </p:cNvPr>
          <p:cNvSpPr txBox="1"/>
          <p:nvPr/>
        </p:nvSpPr>
        <p:spPr>
          <a:xfrm>
            <a:off x="991113" y="3163082"/>
            <a:ext cx="5615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err="1">
                <a:solidFill>
                  <a:schemeClr val="accent6">
                    <a:lumMod val="50000"/>
                  </a:schemeClr>
                </a:solidFill>
              </a:rPr>
              <a:t>Oct</a:t>
            </a:r>
            <a:r>
              <a:rPr lang="de-DE" sz="800" b="1">
                <a:solidFill>
                  <a:schemeClr val="accent6">
                    <a:lumMod val="50000"/>
                  </a:schemeClr>
                </a:solidFill>
              </a:rPr>
              <a:t> 25</a:t>
            </a:r>
            <a:endParaRPr lang="de-AT" sz="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aute 4">
            <a:extLst>
              <a:ext uri="{FF2B5EF4-FFF2-40B4-BE49-F238E27FC236}">
                <a16:creationId xmlns:a16="http://schemas.microsoft.com/office/drawing/2014/main" id="{85860DE8-D631-EC96-0E4D-BC87F1F1DD01}"/>
              </a:ext>
            </a:extLst>
          </p:cNvPr>
          <p:cNvSpPr/>
          <p:nvPr/>
        </p:nvSpPr>
        <p:spPr>
          <a:xfrm>
            <a:off x="1081620" y="3361710"/>
            <a:ext cx="154179" cy="154943"/>
          </a:xfrm>
          <a:prstGeom prst="diamond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64547BEA-88D6-8CDB-506E-E9F8406FBFAB}"/>
              </a:ext>
            </a:extLst>
          </p:cNvPr>
          <p:cNvSpPr/>
          <p:nvPr/>
        </p:nvSpPr>
        <p:spPr>
          <a:xfrm>
            <a:off x="578204" y="1926237"/>
            <a:ext cx="1161009" cy="562629"/>
          </a:xfrm>
          <a:prstGeom prst="roundRect">
            <a:avLst/>
          </a:prstGeom>
          <a:solidFill>
            <a:srgbClr val="92D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700">
                <a:solidFill>
                  <a:schemeClr val="accent6">
                    <a:lumMod val="50000"/>
                  </a:schemeClr>
                </a:solidFill>
              </a:rPr>
              <a:t>HR Tour</a:t>
            </a:r>
            <a:endParaRPr lang="de-AT" sz="70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4679899-9100-C2B1-8318-FE8A275B08C4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158709" y="2488866"/>
            <a:ext cx="0" cy="65334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Raute 15">
            <a:extLst>
              <a:ext uri="{FF2B5EF4-FFF2-40B4-BE49-F238E27FC236}">
                <a16:creationId xmlns:a16="http://schemas.microsoft.com/office/drawing/2014/main" id="{96238ACC-0BF3-5D6D-F2BA-38BC332D6533}"/>
              </a:ext>
            </a:extLst>
          </p:cNvPr>
          <p:cNvSpPr/>
          <p:nvPr/>
        </p:nvSpPr>
        <p:spPr>
          <a:xfrm>
            <a:off x="1103790" y="3131560"/>
            <a:ext cx="92286" cy="63044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925C267-770C-47A2-36FA-8404F953E2AD}"/>
              </a:ext>
            </a:extLst>
          </p:cNvPr>
          <p:cNvSpPr txBox="1"/>
          <p:nvPr/>
        </p:nvSpPr>
        <p:spPr>
          <a:xfrm>
            <a:off x="4268225" y="3164131"/>
            <a:ext cx="561561" cy="214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>
                <a:solidFill>
                  <a:schemeClr val="accent6">
                    <a:lumMod val="50000"/>
                  </a:schemeClr>
                </a:solidFill>
              </a:rPr>
              <a:t>Mar 26</a:t>
            </a:r>
            <a:endParaRPr lang="de-AT" sz="800" b="1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837CF26A-D6AA-2404-3D66-A48116078A32}"/>
              </a:ext>
            </a:extLst>
          </p:cNvPr>
          <p:cNvCxnSpPr>
            <a:cxnSpLocks/>
          </p:cNvCxnSpPr>
          <p:nvPr/>
        </p:nvCxnSpPr>
        <p:spPr>
          <a:xfrm>
            <a:off x="4487073" y="3445030"/>
            <a:ext cx="3286326" cy="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4" name="Grafik 23">
            <a:extLst>
              <a:ext uri="{FF2B5EF4-FFF2-40B4-BE49-F238E27FC236}">
                <a16:creationId xmlns:a16="http://schemas.microsoft.com/office/drawing/2014/main" id="{2B245007-6F3D-8A58-3C29-EE82E32C56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03" t="-352" r="78541" b="84257"/>
          <a:stretch>
            <a:fillRect/>
          </a:stretch>
        </p:blipFill>
        <p:spPr>
          <a:xfrm>
            <a:off x="1103790" y="1421351"/>
            <a:ext cx="567754" cy="429703"/>
          </a:xfrm>
          <a:prstGeom prst="rect">
            <a:avLst/>
          </a:prstGeom>
        </p:spPr>
      </p:pic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DFD0A8BE-2BB1-7A2D-F712-9C32DC7B07AE}"/>
              </a:ext>
            </a:extLst>
          </p:cNvPr>
          <p:cNvSpPr/>
          <p:nvPr/>
        </p:nvSpPr>
        <p:spPr>
          <a:xfrm>
            <a:off x="4704603" y="3590336"/>
            <a:ext cx="2851266" cy="3540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600">
                <a:solidFill>
                  <a:schemeClr val="bg2">
                    <a:lumMod val="10000"/>
                  </a:schemeClr>
                </a:solidFill>
              </a:rPr>
              <a:t>Konzeption Onboarding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160B015-D698-7A0E-1CAE-864A6DAEC8DD}"/>
              </a:ext>
            </a:extLst>
          </p:cNvPr>
          <p:cNvSpPr txBox="1"/>
          <p:nvPr/>
        </p:nvSpPr>
        <p:spPr>
          <a:xfrm>
            <a:off x="7413639" y="2366100"/>
            <a:ext cx="822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>
                <a:solidFill>
                  <a:schemeClr val="accent6">
                    <a:lumMod val="50000"/>
                  </a:schemeClr>
                </a:solidFill>
              </a:rPr>
              <a:t>Q4/26</a:t>
            </a:r>
            <a:endParaRPr lang="de-AT" sz="1200" b="1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EFCDBE4F-8EEB-1662-18B5-FEF9B54FC3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7180" r="85217" b="31747"/>
          <a:stretch>
            <a:fillRect/>
          </a:stretch>
        </p:blipFill>
        <p:spPr>
          <a:xfrm>
            <a:off x="392602" y="2819412"/>
            <a:ext cx="673822" cy="562629"/>
          </a:xfrm>
          <a:prstGeom prst="rect">
            <a:avLst/>
          </a:prstGeom>
        </p:spPr>
      </p:pic>
      <p:pic>
        <p:nvPicPr>
          <p:cNvPr id="28" name="Grafik 27" descr="Offene Hand mit Pflanze Silhouette">
            <a:extLst>
              <a:ext uri="{FF2B5EF4-FFF2-40B4-BE49-F238E27FC236}">
                <a16:creationId xmlns:a16="http://schemas.microsoft.com/office/drawing/2014/main" id="{B82DEAB3-A3E8-6A58-81A9-3F5B1854AF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90025" y="3436717"/>
            <a:ext cx="594956" cy="59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6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CA3DB-3198-E8A0-1FD3-AFAC40C98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Mitarbeiter:innengespräche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C8AC3AE-B3EA-9AA3-D052-799DBA99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AF70383C-8421-AED8-CD99-FB2044FA4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3644" y="878499"/>
            <a:ext cx="6896712" cy="3894374"/>
          </a:xfrm>
        </p:spPr>
      </p:pic>
    </p:spTree>
    <p:extLst>
      <p:ext uri="{BB962C8B-B14F-4D97-AF65-F5344CB8AC3E}">
        <p14:creationId xmlns:p14="http://schemas.microsoft.com/office/powerpoint/2010/main" val="1989068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23B510-C260-585E-188B-5C4E72E4B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472" y="58996"/>
            <a:ext cx="6775815" cy="857250"/>
          </a:xfrm>
        </p:spPr>
        <p:txBody>
          <a:bodyPr/>
          <a:lstStyle/>
          <a:p>
            <a:r>
              <a:rPr lang="de-DE" sz="1600" err="1"/>
              <a:t>Mitarbeiter:innengespräche</a:t>
            </a:r>
            <a:r>
              <a:rPr lang="de-DE" sz="1600"/>
              <a:t> um</a:t>
            </a:r>
            <a:endParaRPr lang="de-AT" sz="160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31F0E88-26AA-8A36-3767-FB008F57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21" name="Inhaltsplatzhalter 7">
            <a:extLst>
              <a:ext uri="{FF2B5EF4-FFF2-40B4-BE49-F238E27FC236}">
                <a16:creationId xmlns:a16="http://schemas.microsoft.com/office/drawing/2014/main" id="{6E6D8202-7958-5F02-F1F5-19378DF57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0000"/>
          </a:blip>
          <a:srcRect l="28480" r="28949"/>
          <a:stretch/>
        </p:blipFill>
        <p:spPr>
          <a:xfrm>
            <a:off x="-4095" y="0"/>
            <a:ext cx="3877810" cy="5143499"/>
          </a:xfr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A55F223E-42A3-5FFE-71AB-85DB91EF4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033" y="1130464"/>
            <a:ext cx="464400" cy="4644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144C94-A89A-EC87-1FAC-F260E865D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033" y="1822557"/>
            <a:ext cx="464400" cy="4644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9D2607D9-26A5-EDAA-9534-537182C07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3124" y="2514650"/>
            <a:ext cx="465309" cy="4644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9F7592AB-264D-95B3-E0FD-ABC7BB44B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4033" y="3206743"/>
            <a:ext cx="464400" cy="4644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FD21CF71-EF46-3FB0-9633-DA7331715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4033" y="3898836"/>
            <a:ext cx="464400" cy="464400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87D6BDC9-5C0B-CBC3-30B4-5D5D4D90DDC2}"/>
              </a:ext>
            </a:extLst>
          </p:cNvPr>
          <p:cNvSpPr txBox="1"/>
          <p:nvPr/>
        </p:nvSpPr>
        <p:spPr>
          <a:xfrm>
            <a:off x="5053629" y="1230902"/>
            <a:ext cx="3511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/>
              <a:t>die Zusammenarbeit zu reflektieren</a:t>
            </a:r>
            <a:endParaRPr lang="de-AT" sz="120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52B1358-A569-8C53-62B2-585785A20494}"/>
              </a:ext>
            </a:extLst>
          </p:cNvPr>
          <p:cNvSpPr txBox="1"/>
          <p:nvPr/>
        </p:nvSpPr>
        <p:spPr>
          <a:xfrm>
            <a:off x="5053629" y="1916257"/>
            <a:ext cx="3511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/>
              <a:t>Klarheit zu schaffen</a:t>
            </a:r>
            <a:endParaRPr lang="de-AT" sz="120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A0DD33BC-226A-6B6B-63AA-0C179B86FFB6}"/>
              </a:ext>
            </a:extLst>
          </p:cNvPr>
          <p:cNvSpPr txBox="1"/>
          <p:nvPr/>
        </p:nvSpPr>
        <p:spPr>
          <a:xfrm>
            <a:off x="5053629" y="2573179"/>
            <a:ext cx="3511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/>
              <a:t>Zufriedenheit zu steigern</a:t>
            </a:r>
            <a:endParaRPr lang="de-AT" sz="120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6111078C-8373-76E3-50AB-AAE8408540B2}"/>
              </a:ext>
            </a:extLst>
          </p:cNvPr>
          <p:cNvSpPr txBox="1"/>
          <p:nvPr/>
        </p:nvSpPr>
        <p:spPr>
          <a:xfrm>
            <a:off x="5053629" y="3300443"/>
            <a:ext cx="3511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/>
              <a:t>(Weiter-)</a:t>
            </a:r>
            <a:r>
              <a:rPr lang="de-DE" sz="1200" err="1"/>
              <a:t>entwicklung</a:t>
            </a:r>
            <a:r>
              <a:rPr lang="de-DE" sz="1200"/>
              <a:t> zu ermöglichen</a:t>
            </a:r>
            <a:endParaRPr lang="de-AT" sz="120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8FCD9EE-4C2F-2BA7-F7AE-6588E2BEF153}"/>
              </a:ext>
            </a:extLst>
          </p:cNvPr>
          <p:cNvSpPr txBox="1"/>
          <p:nvPr/>
        </p:nvSpPr>
        <p:spPr>
          <a:xfrm>
            <a:off x="5053629" y="4036658"/>
            <a:ext cx="3511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/>
              <a:t>Perspektiven zu besprechen</a:t>
            </a:r>
            <a:endParaRPr lang="de-AT" sz="1200"/>
          </a:p>
        </p:txBody>
      </p:sp>
    </p:spTree>
    <p:extLst>
      <p:ext uri="{BB962C8B-B14F-4D97-AF65-F5344CB8AC3E}">
        <p14:creationId xmlns:p14="http://schemas.microsoft.com/office/powerpoint/2010/main" val="726900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31F0E88-26AA-8A36-3767-FB008F57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21" name="Inhaltsplatzhalter 7">
            <a:extLst>
              <a:ext uri="{FF2B5EF4-FFF2-40B4-BE49-F238E27FC236}">
                <a16:creationId xmlns:a16="http://schemas.microsoft.com/office/drawing/2014/main" id="{6E6D8202-7958-5F02-F1F5-19378DF57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0000"/>
          </a:blip>
          <a:srcRect l="28480" r="28949"/>
          <a:stretch/>
        </p:blipFill>
        <p:spPr>
          <a:xfrm>
            <a:off x="-4095" y="0"/>
            <a:ext cx="3877810" cy="5143499"/>
          </a:xfr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7587854-1425-0B51-FFCF-5DFE6FD65DEA}"/>
              </a:ext>
            </a:extLst>
          </p:cNvPr>
          <p:cNvGrpSpPr/>
          <p:nvPr/>
        </p:nvGrpSpPr>
        <p:grpSpPr>
          <a:xfrm>
            <a:off x="3869971" y="1055650"/>
            <a:ext cx="5147502" cy="3463010"/>
            <a:chOff x="3869971" y="1055650"/>
            <a:chExt cx="5147502" cy="3463010"/>
          </a:xfrm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329F7067-5BF7-E807-1C7B-2F279DF06CE9}"/>
                </a:ext>
              </a:extLst>
            </p:cNvPr>
            <p:cNvSpPr/>
            <p:nvPr/>
          </p:nvSpPr>
          <p:spPr>
            <a:xfrm>
              <a:off x="3869971" y="1055650"/>
              <a:ext cx="2059001" cy="3463010"/>
            </a:xfrm>
            <a:custGeom>
              <a:avLst/>
              <a:gdLst>
                <a:gd name="connsiteX0" fmla="*/ 0 w 3381459"/>
                <a:gd name="connsiteY0" fmla="*/ 0 h 2059000"/>
                <a:gd name="connsiteX1" fmla="*/ 2351959 w 3381459"/>
                <a:gd name="connsiteY1" fmla="*/ 0 h 2059000"/>
                <a:gd name="connsiteX2" fmla="*/ 3381459 w 3381459"/>
                <a:gd name="connsiteY2" fmla="*/ 1029500 h 2059000"/>
                <a:gd name="connsiteX3" fmla="*/ 2351959 w 3381459"/>
                <a:gd name="connsiteY3" fmla="*/ 2059000 h 2059000"/>
                <a:gd name="connsiteX4" fmla="*/ 0 w 3381459"/>
                <a:gd name="connsiteY4" fmla="*/ 2059000 h 2059000"/>
                <a:gd name="connsiteX5" fmla="*/ 1029500 w 3381459"/>
                <a:gd name="connsiteY5" fmla="*/ 1029500 h 2059000"/>
                <a:gd name="connsiteX6" fmla="*/ 0 w 3381459"/>
                <a:gd name="connsiteY6" fmla="*/ 0 h 205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1459" h="2059000">
                  <a:moveTo>
                    <a:pt x="3381458" y="0"/>
                  </a:moveTo>
                  <a:lnTo>
                    <a:pt x="3381458" y="1432128"/>
                  </a:lnTo>
                  <a:lnTo>
                    <a:pt x="1690730" y="2059000"/>
                  </a:lnTo>
                  <a:lnTo>
                    <a:pt x="1" y="1432128"/>
                  </a:lnTo>
                  <a:lnTo>
                    <a:pt x="1" y="0"/>
                  </a:lnTo>
                  <a:lnTo>
                    <a:pt x="1690730" y="626872"/>
                  </a:lnTo>
                  <a:lnTo>
                    <a:pt x="3381458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1" tIns="1044740" rIns="15240" bIns="1044741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400" kern="1200" dirty="0"/>
                <a:t>Format des MA:I Gespräches</a:t>
              </a:r>
              <a:endParaRPr lang="de-AT" sz="2400" kern="1200" dirty="0"/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65081CF3-32B5-5A76-A05A-5E1BDFAE7199}"/>
                </a:ext>
              </a:extLst>
            </p:cNvPr>
            <p:cNvSpPr/>
            <p:nvPr/>
          </p:nvSpPr>
          <p:spPr>
            <a:xfrm>
              <a:off x="5928972" y="1055650"/>
              <a:ext cx="3088501" cy="2426690"/>
            </a:xfrm>
            <a:custGeom>
              <a:avLst/>
              <a:gdLst>
                <a:gd name="connsiteX0" fmla="*/ 415627 w 2493711"/>
                <a:gd name="connsiteY0" fmla="*/ 0 h 3088501"/>
                <a:gd name="connsiteX1" fmla="*/ 2078084 w 2493711"/>
                <a:gd name="connsiteY1" fmla="*/ 0 h 3088501"/>
                <a:gd name="connsiteX2" fmla="*/ 2493711 w 2493711"/>
                <a:gd name="connsiteY2" fmla="*/ 415627 h 3088501"/>
                <a:gd name="connsiteX3" fmla="*/ 2493711 w 2493711"/>
                <a:gd name="connsiteY3" fmla="*/ 3088501 h 3088501"/>
                <a:gd name="connsiteX4" fmla="*/ 2493711 w 2493711"/>
                <a:gd name="connsiteY4" fmla="*/ 3088501 h 3088501"/>
                <a:gd name="connsiteX5" fmla="*/ 0 w 2493711"/>
                <a:gd name="connsiteY5" fmla="*/ 3088501 h 3088501"/>
                <a:gd name="connsiteX6" fmla="*/ 0 w 2493711"/>
                <a:gd name="connsiteY6" fmla="*/ 3088501 h 3088501"/>
                <a:gd name="connsiteX7" fmla="*/ 0 w 2493711"/>
                <a:gd name="connsiteY7" fmla="*/ 415627 h 3088501"/>
                <a:gd name="connsiteX8" fmla="*/ 415627 w 2493711"/>
                <a:gd name="connsiteY8" fmla="*/ 0 h 308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3711" h="3088501">
                  <a:moveTo>
                    <a:pt x="2493711" y="514761"/>
                  </a:moveTo>
                  <a:lnTo>
                    <a:pt x="2493711" y="2573740"/>
                  </a:lnTo>
                  <a:cubicBezTo>
                    <a:pt x="2493711" y="2858034"/>
                    <a:pt x="2343464" y="3088501"/>
                    <a:pt x="2158126" y="3088501"/>
                  </a:cubicBezTo>
                  <a:lnTo>
                    <a:pt x="0" y="3088501"/>
                  </a:lnTo>
                  <a:lnTo>
                    <a:pt x="0" y="308850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158126" y="0"/>
                  </a:lnTo>
                  <a:cubicBezTo>
                    <a:pt x="2343464" y="0"/>
                    <a:pt x="2493711" y="230467"/>
                    <a:pt x="2493711" y="514761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1" tIns="131257" rIns="131257" bIns="131259" numCol="1" spcCol="1270" anchor="ctr" anchorCtr="0">
              <a:noAutofit/>
            </a:bodyPr>
            <a:lstStyle/>
            <a:p>
              <a:pPr marL="285750" lvl="1" indent="-285750" algn="l" defTabSz="666750"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de-DE" sz="1500" kern="1200" dirty="0"/>
                <a:t>Offene Fragen</a:t>
              </a:r>
              <a:endParaRPr lang="de-AT" sz="1500" kern="1200" dirty="0"/>
            </a:p>
            <a:p>
              <a:pPr marL="285750" lvl="1" indent="-285750" algn="l" defTabSz="666750"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de-DE" sz="1500" kern="1200" dirty="0"/>
                <a:t>Fokus: Was brauchen/</a:t>
              </a:r>
              <a:br>
                <a:rPr lang="de-DE" sz="1500" dirty="0"/>
              </a:br>
              <a:r>
                <a:rPr lang="de-DE" sz="1500" kern="1200" dirty="0"/>
                <a:t>möchten Mitarbeiter:innen?</a:t>
              </a:r>
              <a:endParaRPr lang="de-AT" sz="1500" kern="1200" dirty="0"/>
            </a:p>
            <a:p>
              <a:pPr marL="285750" lvl="1" indent="-285750" algn="l" defTabSz="666750"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de-DE" sz="1500" kern="1200" dirty="0"/>
                <a:t>Entwicklungsableitungen</a:t>
              </a:r>
              <a:endParaRPr lang="de-AT" sz="1500" kern="1200" dirty="0"/>
            </a:p>
            <a:p>
              <a:pPr marL="285750" lvl="1" indent="-285750" algn="l" defTabSz="666750"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de-DE" sz="1500" kern="1200" dirty="0"/>
                <a:t>Gespräch mit Mitarbeiter:innen ab sechs Monaten im Unternehmen</a:t>
              </a:r>
              <a:endParaRPr lang="de-AT" sz="1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55787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23B510-C260-585E-188B-5C4E72E4B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163" y="54902"/>
            <a:ext cx="6775815" cy="857250"/>
          </a:xfrm>
        </p:spPr>
        <p:txBody>
          <a:bodyPr/>
          <a:lstStyle/>
          <a:p>
            <a:r>
              <a:rPr lang="de-DE" sz="1600"/>
              <a:t>Welche Inhalte werden besprochen?</a:t>
            </a:r>
            <a:endParaRPr lang="de-AT" sz="160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31F0E88-26AA-8A36-3767-FB008F57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C3CD18A-17F3-9030-BC5D-792C5CDABC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7" r="13989"/>
          <a:stretch/>
        </p:blipFill>
        <p:spPr>
          <a:xfrm>
            <a:off x="-16649" y="0"/>
            <a:ext cx="3528252" cy="51435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5AD9029-FD2D-7CCB-9886-BC0979C0272C}"/>
              </a:ext>
            </a:extLst>
          </p:cNvPr>
          <p:cNvSpPr txBox="1"/>
          <p:nvPr/>
        </p:nvSpPr>
        <p:spPr>
          <a:xfrm>
            <a:off x="3810506" y="912152"/>
            <a:ext cx="52443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/>
              <a:t>Aufgaben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/>
              <a:t>Arbeitsumfeld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/>
              <a:t>Arbeitsklima &amp; Zusammenarbeit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/>
              <a:t>Perspektiven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/>
              <a:t>Vereinbarungen (mit Datum wann Reflexion)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851CA81-7384-B36E-8F44-7524BCDBB876}"/>
              </a:ext>
            </a:extLst>
          </p:cNvPr>
          <p:cNvSpPr txBox="1">
            <a:spLocks/>
          </p:cNvSpPr>
          <p:nvPr/>
        </p:nvSpPr>
        <p:spPr>
          <a:xfrm>
            <a:off x="3694162" y="2571750"/>
            <a:ext cx="677581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kern="1200">
                <a:solidFill>
                  <a:srgbClr val="006EA0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r>
              <a:rPr lang="de-DE" sz="1600"/>
              <a:t>Wer führt das Gespräch?</a:t>
            </a:r>
            <a:endParaRPr lang="de-AT" sz="160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B739291-6A8E-9564-28B1-B0EA713C5BBD}"/>
              </a:ext>
            </a:extLst>
          </p:cNvPr>
          <p:cNvSpPr txBox="1"/>
          <p:nvPr/>
        </p:nvSpPr>
        <p:spPr>
          <a:xfrm>
            <a:off x="3810506" y="3429000"/>
            <a:ext cx="5244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/>
              <a:t>Der/die direkte Vorgesetzte führt das Gespräch mit dem/der eigenen zugeordneten Mitarbeiter:in.</a:t>
            </a:r>
          </a:p>
        </p:txBody>
      </p:sp>
    </p:spTree>
    <p:extLst>
      <p:ext uri="{BB962C8B-B14F-4D97-AF65-F5344CB8AC3E}">
        <p14:creationId xmlns:p14="http://schemas.microsoft.com/office/powerpoint/2010/main" val="41636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7CA9A7-D9CA-38FF-C601-5D83639F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342" y="397783"/>
            <a:ext cx="6204758" cy="857250"/>
          </a:xfrm>
        </p:spPr>
        <p:txBody>
          <a:bodyPr/>
          <a:lstStyle/>
          <a:p>
            <a:r>
              <a:rPr lang="de-DE"/>
              <a:t>Prozessoptimierung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530BC2B-219E-BC3F-D8EE-F4C18A335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64148C1E-CA6F-0668-B02C-7C574490B3BC}"/>
              </a:ext>
            </a:extLst>
          </p:cNvPr>
          <p:cNvSpPr txBox="1">
            <a:spLocks/>
          </p:cNvSpPr>
          <p:nvPr/>
        </p:nvSpPr>
        <p:spPr>
          <a:xfrm>
            <a:off x="501285" y="1651917"/>
            <a:ext cx="8229600" cy="339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618C"/>
              </a:buClr>
              <a:buFont typeface="Arial"/>
              <a:buChar char="•"/>
              <a:defRPr sz="2400" kern="1200" baseline="0">
                <a:solidFill>
                  <a:schemeClr val="bg1">
                    <a:lumMod val="50000"/>
                  </a:schemeClr>
                </a:solidFill>
                <a:latin typeface="Lucida Sans Unicode"/>
                <a:ea typeface="+mn-ea"/>
                <a:cs typeface="Lucida Sans Unicode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rgbClr val="00618C"/>
              </a:buClr>
              <a:buFont typeface="Arial"/>
              <a:buChar char="•"/>
              <a:defRPr sz="2400" kern="1200" baseline="0">
                <a:solidFill>
                  <a:schemeClr val="bg1">
                    <a:lumMod val="50000"/>
                  </a:schemeClr>
                </a:solidFill>
                <a:latin typeface="Lucida Sans Unicode"/>
                <a:ea typeface="+mn-ea"/>
                <a:cs typeface="Lucida Sans Unico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618C"/>
              </a:buClr>
              <a:buFont typeface="Arial"/>
              <a:buChar char="•"/>
              <a:defRPr sz="2200" kern="1200" baseline="0">
                <a:solidFill>
                  <a:schemeClr val="bg1">
                    <a:lumMod val="50000"/>
                  </a:schemeClr>
                </a:solidFill>
                <a:latin typeface="Lucida Sans Unicode"/>
                <a:ea typeface="+mn-ea"/>
                <a:cs typeface="Lucida Sans Unico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618C"/>
              </a:buClr>
              <a:buFont typeface="Arial"/>
              <a:buChar char="–"/>
              <a:defRPr sz="2000" kern="1200" baseline="0">
                <a:solidFill>
                  <a:schemeClr val="bg1">
                    <a:lumMod val="50000"/>
                  </a:schemeClr>
                </a:solidFill>
                <a:latin typeface="Lucida Sans Unicode"/>
                <a:ea typeface="+mn-ea"/>
                <a:cs typeface="Lucida Sans Unico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618C"/>
              </a:buClr>
              <a:buFont typeface="Arial"/>
              <a:buChar char="»"/>
              <a:defRPr sz="2000" kern="1200" baseline="0">
                <a:solidFill>
                  <a:schemeClr val="bg1">
                    <a:lumMod val="50000"/>
                  </a:schemeClr>
                </a:solidFill>
                <a:latin typeface="Lucida Sans Unicode"/>
                <a:ea typeface="+mn-ea"/>
                <a:cs typeface="Lucida Sans Unico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7FB2"/>
                </a:solidFill>
                <a:ea typeface="+mj-ea"/>
              </a:rPr>
              <a:t>Komprimierter MA:I-Gesprächsbogen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de-DE" sz="2000" dirty="0">
                <a:solidFill>
                  <a:srgbClr val="007FB2"/>
                </a:solidFill>
                <a:ea typeface="+mj-ea"/>
              </a:rPr>
              <a:t>Reduktion von 12 auf 8 Seiten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de-DE" sz="2000" dirty="0">
                <a:solidFill>
                  <a:srgbClr val="007FB2"/>
                </a:solidFill>
                <a:ea typeface="+mj-ea"/>
              </a:rPr>
              <a:t>Thematisch ähnliche Fragen wurden gebündelt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de-DE" sz="2000" dirty="0">
                <a:solidFill>
                  <a:srgbClr val="007FB2"/>
                </a:solidFill>
                <a:ea typeface="+mj-ea"/>
              </a:rPr>
              <a:t>Neue Frage zu Digitalisierung/KI ergänzt</a:t>
            </a:r>
          </a:p>
          <a:p>
            <a:pPr marL="457200" lvl="1" indent="0">
              <a:buNone/>
            </a:pPr>
            <a:endParaRPr lang="de-DE" sz="1100" dirty="0">
              <a:solidFill>
                <a:srgbClr val="007FB2"/>
              </a:solidFill>
              <a:ea typeface="+mj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7FB2"/>
                </a:solidFill>
              </a:rPr>
              <a:t>Verlängerter Gesprächszyklus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de-DE" sz="2000" dirty="0">
                <a:solidFill>
                  <a:srgbClr val="007FB2"/>
                </a:solidFill>
              </a:rPr>
              <a:t>Zyklus 2025/2026: Okt25 bis März26 (6 Monate)</a:t>
            </a:r>
          </a:p>
          <a:p>
            <a:pPr marL="457200" lvl="1" indent="0">
              <a:buNone/>
            </a:pPr>
            <a:endParaRPr lang="de-DE" altLang="de-DE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de-DE">
              <a:solidFill>
                <a:srgbClr val="007FB2"/>
              </a:solidFill>
              <a:ea typeface="+mj-ea"/>
            </a:endParaRPr>
          </a:p>
          <a:p>
            <a:endParaRPr lang="de-DE" sz="2300"/>
          </a:p>
        </p:txBody>
      </p:sp>
      <p:pic>
        <p:nvPicPr>
          <p:cNvPr id="4" name="Grafik 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7BCC095B-AB76-F391-2C30-44512C569A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76046"/>
            <a:ext cx="986400" cy="9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74D43-1D3E-EBFE-535E-37F1D0857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85" y="211516"/>
            <a:ext cx="7144115" cy="857250"/>
          </a:xfrm>
        </p:spPr>
        <p:txBody>
          <a:bodyPr/>
          <a:lstStyle/>
          <a:p>
            <a:r>
              <a:rPr lang="de-AT"/>
              <a:t>Mitarbeiter:innengesprächsbogen 2025/26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6AED72F-46B4-A5D3-7ACE-8947CB2AB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2384750-E89D-1F8C-A063-A22B3BDE13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365" t="16970" r="15545" b="5939"/>
          <a:stretch>
            <a:fillRect/>
          </a:stretch>
        </p:blipFill>
        <p:spPr>
          <a:xfrm>
            <a:off x="1945178" y="938234"/>
            <a:ext cx="4671754" cy="39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00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A39993-77A5-2E3D-3904-C11F2F72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F330D0-945F-B6B9-BA98-8549FBA00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2312" t="27091" r="17256" b="6299"/>
          <a:stretch>
            <a:fillRect/>
          </a:stretch>
        </p:blipFill>
        <p:spPr>
          <a:xfrm>
            <a:off x="501284" y="211515"/>
            <a:ext cx="4070715" cy="252389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6BDD0E9-FE7C-A3C3-42C6-98A7FCA98B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63" t="18424" r="5482" b="13212"/>
          <a:stretch>
            <a:fillRect/>
          </a:stretch>
        </p:blipFill>
        <p:spPr>
          <a:xfrm>
            <a:off x="4571999" y="2470883"/>
            <a:ext cx="4358391" cy="23554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6D6DF3C-B3F6-115D-EC5C-6CDE83F780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454" t="27975" r="13632" b="6612"/>
          <a:stretch>
            <a:fillRect/>
          </a:stretch>
        </p:blipFill>
        <p:spPr>
          <a:xfrm>
            <a:off x="462458" y="2470883"/>
            <a:ext cx="4109541" cy="246110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A01A299-6B6E-FF6C-F3FA-76A1AC57C9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818" t="17293" r="6364" b="12653"/>
          <a:stretch>
            <a:fillRect/>
          </a:stretch>
        </p:blipFill>
        <p:spPr>
          <a:xfrm>
            <a:off x="4348816" y="448021"/>
            <a:ext cx="3557847" cy="213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11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B1C283E-8780-C668-9D83-2A66BF8CB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24" name="Inhaltsplatzhalter 23">
            <a:extLst>
              <a:ext uri="{FF2B5EF4-FFF2-40B4-BE49-F238E27FC236}">
                <a16:creationId xmlns:a16="http://schemas.microsoft.com/office/drawing/2014/main" id="{96645A3F-184B-3D6A-340E-B42C230AC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890" y="748145"/>
            <a:ext cx="3913909" cy="471055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rgbClr val="007FB2"/>
                </a:solidFill>
              </a:rPr>
              <a:t>HR-Abteilung</a:t>
            </a:r>
            <a:endParaRPr lang="de-DE">
              <a:solidFill>
                <a:srgbClr val="007FB2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61D1688-E26A-9010-4C53-83169F634073}"/>
              </a:ext>
            </a:extLst>
          </p:cNvPr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blipFill dpi="0" rotWithShape="1">
            <a:blip r:embed="rId3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7" name="Grafik 26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BA53D6C1-1FAC-70AA-7892-2D94EBAB2F7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62077" y="3710813"/>
            <a:ext cx="985405" cy="985405"/>
          </a:xfrm>
          <a:prstGeom prst="rect">
            <a:avLst/>
          </a:prstGeom>
        </p:spPr>
      </p:pic>
      <p:pic>
        <p:nvPicPr>
          <p:cNvPr id="29" name="Grafik 28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88142284-517E-4094-1CB3-2CE1CFCCDD3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72890" y="1351483"/>
            <a:ext cx="1096369" cy="1096369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DD457B7E-0F35-FE72-13A6-152DCF6E49B3}"/>
              </a:ext>
            </a:extLst>
          </p:cNvPr>
          <p:cNvSpPr txBox="1"/>
          <p:nvPr/>
        </p:nvSpPr>
        <p:spPr>
          <a:xfrm>
            <a:off x="5992596" y="1715001"/>
            <a:ext cx="2410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Warum</a:t>
            </a:r>
            <a:endParaRPr lang="de-AT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1FA783AA-156D-48AA-B145-8FA7363D7197}"/>
              </a:ext>
            </a:extLst>
          </p:cNvPr>
          <p:cNvSpPr txBox="1"/>
          <p:nvPr/>
        </p:nvSpPr>
        <p:spPr>
          <a:xfrm>
            <a:off x="6137559" y="4018849"/>
            <a:ext cx="2410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Was</a:t>
            </a:r>
            <a:endParaRPr lang="de-AT"/>
          </a:p>
        </p:txBody>
      </p:sp>
      <p:pic>
        <p:nvPicPr>
          <p:cNvPr id="4" name="Grafik 3" descr="Gruppenerfolg Silhouette">
            <a:extLst>
              <a:ext uri="{FF2B5EF4-FFF2-40B4-BE49-F238E27FC236}">
                <a16:creationId xmlns:a16="http://schemas.microsoft.com/office/drawing/2014/main" id="{426857B1-E56D-F8CA-6968-30783BFA64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7579" y="2580135"/>
            <a:ext cx="914400" cy="9144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65E1FC5-5EEB-1D75-2BBA-06492BBCE193}"/>
              </a:ext>
            </a:extLst>
          </p:cNvPr>
          <p:cNvSpPr txBox="1"/>
          <p:nvPr/>
        </p:nvSpPr>
        <p:spPr>
          <a:xfrm>
            <a:off x="6090918" y="2784384"/>
            <a:ext cx="2410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Wer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3477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F4CF75F-BBBB-EF76-3BE6-FF92887F2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9417" y="2057238"/>
            <a:ext cx="5600647" cy="864548"/>
          </a:xfrm>
        </p:spPr>
        <p:txBody>
          <a:bodyPr/>
          <a:lstStyle/>
          <a:p>
            <a:pPr marL="0" indent="0">
              <a:buNone/>
            </a:pPr>
            <a:r>
              <a:rPr lang="de-AT" sz="1400"/>
              <a:t>Angepasst auf den jeweiligen Standort</a:t>
            </a:r>
          </a:p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CB7AE7B-13D8-13F5-D208-90FCC5789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416" y="954720"/>
            <a:ext cx="6038707" cy="1004042"/>
          </a:xfrm>
        </p:spPr>
        <p:txBody>
          <a:bodyPr/>
          <a:lstStyle/>
          <a:p>
            <a:r>
              <a:rPr lang="de-AT"/>
              <a:t>Arbeitsschutz</a:t>
            </a:r>
            <a:br>
              <a:rPr lang="de-AT"/>
            </a:br>
            <a:r>
              <a:rPr lang="de-AT" sz="1800"/>
              <a:t>Brandschutz, Notfall- und Sicherheitsmaßnahmen</a:t>
            </a:r>
            <a:endParaRPr lang="de-DE" sz="180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88CB44-CA85-9B09-0A94-B078130ABF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773613"/>
            <a:ext cx="2133600" cy="273050"/>
          </a:xfrm>
        </p:spPr>
        <p:txBody>
          <a:bodyPr/>
          <a:lstStyle/>
          <a:p>
            <a:fld id="{4CAE111C-295C-FD45-892D-E86BEA087837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5" name="Grafik 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F1B93C6A-404F-BC15-98D8-997F9A06680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76046"/>
            <a:ext cx="986400" cy="9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8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11E0EE-4385-7D67-F99A-26E13D08A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11516"/>
            <a:ext cx="6179820" cy="857250"/>
          </a:xfrm>
        </p:spPr>
        <p:txBody>
          <a:bodyPr/>
          <a:lstStyle/>
          <a:p>
            <a:r>
              <a:rPr lang="de-AT"/>
              <a:t>Schwerpunkte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5BF3BCB-7EEE-E387-75DE-466659918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DE5CAA2-913F-EB2B-F442-AF508D846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107" y="1372081"/>
            <a:ext cx="8857785" cy="3394472"/>
          </a:xfrm>
        </p:spPr>
        <p:txBody>
          <a:bodyPr>
            <a:normAutofit/>
          </a:bodyPr>
          <a:lstStyle/>
          <a:p>
            <a:pPr lvl="2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de-DE">
                <a:solidFill>
                  <a:srgbClr val="007FB2"/>
                </a:solidFill>
              </a:rPr>
              <a:t>Brandschutz &amp; Räumungsübungen 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de-DE">
                <a:solidFill>
                  <a:srgbClr val="007FB2"/>
                </a:solidFill>
              </a:rPr>
              <a:t>Gewalt &amp; Aggression, Umgang mit externen Störungen</a:t>
            </a:r>
            <a:endParaRPr lang="de-DE">
              <a:solidFill>
                <a:srgbClr val="007FB2"/>
              </a:solidFill>
              <a:ea typeface="+mj-ea"/>
            </a:endParaRPr>
          </a:p>
          <a:p>
            <a:pPr marR="0" lvl="2" fontAlgn="auto">
              <a:lnSpc>
                <a:spcPct val="150000"/>
              </a:lnSpc>
              <a:spcAft>
                <a:spcPts val="0"/>
              </a:spcAft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de-DE">
                <a:solidFill>
                  <a:srgbClr val="007FB2"/>
                </a:solidFill>
                <a:ea typeface="+mj-ea"/>
              </a:rPr>
              <a:t>Medizinische Notfälle</a:t>
            </a:r>
          </a:p>
          <a:p>
            <a:pPr marR="0" lvl="2" fontAlgn="auto">
              <a:lnSpc>
                <a:spcPct val="150000"/>
              </a:lnSpc>
              <a:spcAft>
                <a:spcPts val="0"/>
              </a:spcAft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de-DE">
                <a:solidFill>
                  <a:srgbClr val="007FB2"/>
                </a:solidFill>
                <a:ea typeface="+mj-ea"/>
              </a:rPr>
              <a:t>Prävention &amp; Weiterentwicklung</a:t>
            </a:r>
          </a:p>
          <a:p>
            <a:pPr marL="0" indent="0">
              <a:buNone/>
            </a:pPr>
            <a:endParaRPr lang="de-DE"/>
          </a:p>
        </p:txBody>
      </p:sp>
      <p:pic>
        <p:nvPicPr>
          <p:cNvPr id="7" name="Grafik 6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3081D31B-EC72-AE96-A4AA-336C7391447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76046"/>
            <a:ext cx="986400" cy="9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9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0FB6D9-1F5C-A393-F7AC-50FD1E474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Brandschutz &amp; Räumungsübungen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C2EC85-DB40-02D4-88C6-2DF7F8769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22</a:t>
            </a:fld>
            <a:endParaRPr lang="de-DE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0B0E2C80-122B-A4F1-AADA-B1956DC151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576687"/>
              </p:ext>
            </p:extLst>
          </p:nvPr>
        </p:nvGraphicFramePr>
        <p:xfrm>
          <a:off x="141316" y="0"/>
          <a:ext cx="8778241" cy="5232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63431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AE9C10-0158-8FBE-00CC-C1C7C555E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2200" dirty="0"/>
              <a:t>Mehr Sicherheit schaffen:</a:t>
            </a:r>
            <a:br>
              <a:rPr lang="de-AT" sz="2200" dirty="0"/>
            </a:br>
            <a:r>
              <a:rPr lang="de-AT" sz="2200" dirty="0"/>
              <a:t>Notfallplan bei Gewalt &amp; Aggression</a:t>
            </a:r>
            <a:endParaRPr lang="de-DE" sz="2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720FC4-919A-4C48-246D-2FEB9B84C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23</a:t>
            </a:fld>
            <a:endParaRPr lang="de-DE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0F7772A5-16D7-7D56-0C26-F2A858580A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7318091"/>
              </p:ext>
            </p:extLst>
          </p:nvPr>
        </p:nvGraphicFramePr>
        <p:xfrm>
          <a:off x="1105665" y="1107201"/>
          <a:ext cx="6775815" cy="3943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02170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9B993C-26EA-E609-7C46-44E9C4072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Medizinische Notfälle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B398B53-4849-6D47-5445-F560ED0AB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24</a:t>
            </a:fld>
            <a:endParaRPr lang="de-DE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6F4034A0-14B8-5346-5053-FC48028B8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4195431"/>
              </p:ext>
            </p:extLst>
          </p:nvPr>
        </p:nvGraphicFramePr>
        <p:xfrm>
          <a:off x="315884" y="211516"/>
          <a:ext cx="8365658" cy="4641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0918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40613-B24F-25D6-3CD1-82AEEFBB7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Austausch, Feedback, Fragen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F5BA166-2FBE-BBD7-2D67-5AF8D476F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5" name="Inhaltsplatzhalter 4">
            <a:hlinkClick r:id="rId2"/>
            <a:extLst>
              <a:ext uri="{FF2B5EF4-FFF2-40B4-BE49-F238E27FC236}">
                <a16:creationId xmlns:a16="http://schemas.microsoft.com/office/drawing/2014/main" id="{770473EC-32BC-F08A-10A4-2F66A3069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57573" y="1531077"/>
            <a:ext cx="2628854" cy="262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62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B8B53-1537-628D-B087-8F1F5E818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D071B8-C0E9-7053-A117-3D42A232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317" y="211516"/>
            <a:ext cx="6775815" cy="857250"/>
          </a:xfrm>
        </p:spPr>
        <p:txBody>
          <a:bodyPr/>
          <a:lstStyle/>
          <a:p>
            <a:r>
              <a:rPr lang="de-DE"/>
              <a:t>Kontakt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864B8CE-FC39-616C-2849-FEC04ACB3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5" name="Inhaltsplatzhalter 4">
            <a:hlinkClick r:id="rId2"/>
            <a:extLst>
              <a:ext uri="{FF2B5EF4-FFF2-40B4-BE49-F238E27FC236}">
                <a16:creationId xmlns:a16="http://schemas.microsoft.com/office/drawing/2014/main" id="{25513CDA-A6F4-9BA6-E61B-23F98964C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57573" y="1531077"/>
            <a:ext cx="2628854" cy="2628854"/>
          </a:xfrm>
          <a:prstGeom prst="rect">
            <a:avLst/>
          </a:prstGeom>
        </p:spPr>
      </p:pic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2FECE1C9-4B94-32D6-BD6E-E12C394FCB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306352"/>
              </p:ext>
            </p:extLst>
          </p:nvPr>
        </p:nvGraphicFramePr>
        <p:xfrm>
          <a:off x="770312" y="1068766"/>
          <a:ext cx="7259784" cy="366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9892">
                  <a:extLst>
                    <a:ext uri="{9D8B030D-6E8A-4147-A177-3AD203B41FA5}">
                      <a16:colId xmlns:a16="http://schemas.microsoft.com/office/drawing/2014/main" val="1421742503"/>
                    </a:ext>
                  </a:extLst>
                </a:gridCol>
                <a:gridCol w="3629892">
                  <a:extLst>
                    <a:ext uri="{9D8B030D-6E8A-4147-A177-3AD203B41FA5}">
                      <a16:colId xmlns:a16="http://schemas.microsoft.com/office/drawing/2014/main" val="9076990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chemeClr val="bg1"/>
                          </a:solidFill>
                        </a:rPr>
                        <a:t>Ihr erreicht uns unter</a:t>
                      </a:r>
                      <a:endParaRPr lang="de-AT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174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>
                          <a:hlinkClick r:id="rId4"/>
                        </a:rPr>
                        <a:t>hr@ipcenter.at</a:t>
                      </a:r>
                      <a:endParaRPr lang="de-A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Anliegen und Feedback rund um Abläufe und Prozesse der HR-Abteilung</a:t>
                      </a:r>
                      <a:endParaRPr lang="de-AT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077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>
                          <a:hlinkClick r:id="rId5"/>
                        </a:rPr>
                        <a:t>personal@ipcenter.at</a:t>
                      </a:r>
                      <a:endParaRPr lang="de-DE" sz="1400"/>
                    </a:p>
                    <a:p>
                      <a:endParaRPr lang="de-A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Anliegen zu DV, Anstellung, Auflösung, Gehaltsabrechnung, etc.</a:t>
                      </a:r>
                      <a:endParaRPr lang="de-A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197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>
                          <a:hlinkClick r:id="rId6"/>
                        </a:rPr>
                        <a:t>zeiterfassung@ipcenter.at</a:t>
                      </a:r>
                      <a:endParaRPr lang="de-DE" sz="1400"/>
                    </a:p>
                    <a:p>
                      <a:endParaRPr lang="de-A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Anliegen zu der Erfassung der Arbeitszeiten in All Unlimited, Urlaubstände, Mehrstunden</a:t>
                      </a:r>
                      <a:endParaRPr lang="de-AT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88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>
                          <a:hlinkClick r:id="rId7"/>
                        </a:rPr>
                        <a:t>karriere@ipcenter.at</a:t>
                      </a:r>
                      <a:endParaRPr lang="de-DE" sz="1400"/>
                    </a:p>
                    <a:p>
                      <a:endParaRPr lang="de-A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Anliegen zu den Themen Weiterbildungen und Entwicklungen </a:t>
                      </a:r>
                    </a:p>
                    <a:p>
                      <a:r>
                        <a:rPr lang="de-AT" sz="1200">
                          <a:hlinkClick r:id="rId8"/>
                        </a:rPr>
                        <a:t>https://infopaula.ipcenter.at/jobs/</a:t>
                      </a:r>
                      <a:r>
                        <a:rPr lang="de-AT" sz="1200"/>
                        <a:t> - Paulas Jobbörse</a:t>
                      </a:r>
                      <a:endParaRPr lang="de-A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76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>
                          <a:hlinkClick r:id="rId9"/>
                        </a:rPr>
                        <a:t>recruiting@ipcenter.at</a:t>
                      </a:r>
                      <a:endParaRPr lang="de-DE" sz="1400"/>
                    </a:p>
                    <a:p>
                      <a:endParaRPr lang="de-A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Anliegen rund um Neuanstellungen</a:t>
                      </a:r>
                      <a:endParaRPr lang="de-A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375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>
                          <a:hlinkClick r:id="rId10"/>
                        </a:rPr>
                        <a:t>arbeitsschutz@ipcenter.at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/>
                        <a:t>Anliegen zu Arbeitssicherheit und</a:t>
                      </a:r>
                      <a:endParaRPr lang="de-AT" sz="1200"/>
                    </a:p>
                    <a:p>
                      <a:r>
                        <a:rPr lang="de-DE" sz="1200"/>
                        <a:t>Brandschutz</a:t>
                      </a:r>
                      <a:endParaRPr lang="de-A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148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920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57D13-87C4-5833-826D-837BB6765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8A9781-89DB-D1EE-EC90-6195D8C84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6" name="Inhaltsplatzhalter 5" descr="Ein Bild, das Text, Grafiken, Grafikdesign, Design enthält.&#10;&#10;Automatisch generierte Beschreibung">
            <a:extLst>
              <a:ext uri="{FF2B5EF4-FFF2-40B4-BE49-F238E27FC236}">
                <a16:creationId xmlns:a16="http://schemas.microsoft.com/office/drawing/2014/main" id="{3BBC3EE9-2E2B-CC82-FA55-84B0AEB73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4500"/>
          </a:xfrm>
        </p:spPr>
      </p:pic>
      <p:sp>
        <p:nvSpPr>
          <p:cNvPr id="5" name="Titel 3">
            <a:extLst>
              <a:ext uri="{FF2B5EF4-FFF2-40B4-BE49-F238E27FC236}">
                <a16:creationId xmlns:a16="http://schemas.microsoft.com/office/drawing/2014/main" id="{7A57093A-4DE9-50D1-0CF4-935E095B0E5C}"/>
              </a:ext>
            </a:extLst>
          </p:cNvPr>
          <p:cNvSpPr txBox="1">
            <a:spLocks/>
          </p:cNvSpPr>
          <p:nvPr/>
        </p:nvSpPr>
        <p:spPr>
          <a:xfrm>
            <a:off x="392336" y="279024"/>
            <a:ext cx="4803120" cy="10012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kern="1200">
                <a:solidFill>
                  <a:srgbClr val="006EA0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r>
              <a:rPr lang="de-DE" sz="2800">
                <a:solidFill>
                  <a:srgbClr val="007FB2"/>
                </a:solidFill>
              </a:rPr>
              <a:t>Vielen Dank für</a:t>
            </a:r>
            <a:br>
              <a:rPr lang="de-DE" sz="2800">
                <a:solidFill>
                  <a:srgbClr val="007FB2"/>
                </a:solidFill>
              </a:rPr>
            </a:br>
            <a:r>
              <a:rPr lang="de-DE" sz="2800">
                <a:solidFill>
                  <a:srgbClr val="007FB2"/>
                </a:solidFill>
              </a:rPr>
              <a:t>die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320078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F97368D0-A161-6774-8DAE-3A273093A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804" y="4050710"/>
            <a:ext cx="1706092" cy="95174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CCD6222-D2FA-7F92-A790-E0BC44F84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772" y="2694621"/>
            <a:ext cx="1688124" cy="94220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A132DFD-158B-855B-1657-AEBFCE6C4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830" y="1342433"/>
            <a:ext cx="1711912" cy="946587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8DE405E-58EE-E0B6-F3AE-4F55F5983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5" name="Grafik 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8432FAF1-D20F-D7CB-42BE-8110307DDB8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7507" y="1555902"/>
            <a:ext cx="1805485" cy="1805485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B573C99-D8B4-F142-BB66-C1AB6959508A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2772460" y="1135493"/>
            <a:ext cx="2558187" cy="7012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40A6153B-DA52-3575-E4B9-C31FF0CCFA51}"/>
              </a:ext>
            </a:extLst>
          </p:cNvPr>
          <p:cNvSpPr txBox="1"/>
          <p:nvPr/>
        </p:nvSpPr>
        <p:spPr>
          <a:xfrm>
            <a:off x="5330647" y="950827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Unternehmenswachstum</a:t>
            </a:r>
            <a:endParaRPr lang="de-AT" dirty="0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C208CC42-FA50-2DAF-A610-9F6FCBDBCF9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953462" y="2544873"/>
            <a:ext cx="237718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3F67E834-FA62-C445-655B-6446DBD6D540}"/>
              </a:ext>
            </a:extLst>
          </p:cNvPr>
          <p:cNvSpPr txBox="1"/>
          <p:nvPr/>
        </p:nvSpPr>
        <p:spPr>
          <a:xfrm>
            <a:off x="5330647" y="2360207"/>
            <a:ext cx="3264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Mitarbeiter:innenbefragung</a:t>
            </a:r>
            <a:endParaRPr lang="de-AT" dirty="0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16A27EA1-2FF4-8D7D-75B8-C77692D8FF91}"/>
              </a:ext>
            </a:extLst>
          </p:cNvPr>
          <p:cNvCxnSpPr>
            <a:cxnSpLocks/>
          </p:cNvCxnSpPr>
          <p:nvPr/>
        </p:nvCxnSpPr>
        <p:spPr>
          <a:xfrm>
            <a:off x="2831770" y="3267478"/>
            <a:ext cx="2498877" cy="5244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4FB69B39-8726-E437-8FAC-060F25353803}"/>
              </a:ext>
            </a:extLst>
          </p:cNvPr>
          <p:cNvSpPr txBox="1"/>
          <p:nvPr/>
        </p:nvSpPr>
        <p:spPr>
          <a:xfrm>
            <a:off x="5330647" y="3659104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Unternehmensinteresse</a:t>
            </a:r>
            <a:endParaRPr lang="de-AT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1F4BEB47-E187-7D22-1FC7-CA07DFAC7450}"/>
              </a:ext>
            </a:extLst>
          </p:cNvPr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blipFill dpi="0" rotWithShape="1">
            <a:blip r:embed="rId6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2584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9CECC7-EAA3-4368-EFD3-7C4984743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D3F1C55-1DB7-B4E4-BE87-59F28FDD4641}"/>
              </a:ext>
            </a:extLst>
          </p:cNvPr>
          <p:cNvSpPr/>
          <p:nvPr/>
        </p:nvSpPr>
        <p:spPr>
          <a:xfrm>
            <a:off x="-14150" y="0"/>
            <a:ext cx="3529983" cy="5143500"/>
          </a:xfrm>
          <a:prstGeom prst="rect">
            <a:avLst/>
          </a:prstGeom>
          <a:blipFill dpi="0"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581" r="-1979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92A10BE0-EB9A-E52F-C4BB-149F08AFE5B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778000" y="3455100"/>
            <a:ext cx="3366000" cy="1688400"/>
          </a:xfrm>
          <a:prstGeom prst="rect">
            <a:avLst/>
          </a:prstGeom>
        </p:spPr>
      </p:pic>
      <p:pic>
        <p:nvPicPr>
          <p:cNvPr id="2" name="Grafik 1" descr="Gruppenerfolg Silhouette">
            <a:extLst>
              <a:ext uri="{FF2B5EF4-FFF2-40B4-BE49-F238E27FC236}">
                <a16:creationId xmlns:a16="http://schemas.microsoft.com/office/drawing/2014/main" id="{1AC54915-0EE9-1551-335A-704809FD31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1612" y="1864394"/>
            <a:ext cx="1198458" cy="119845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8615D32-4BD2-1653-9F65-3B26FBFFE540}"/>
              </a:ext>
            </a:extLst>
          </p:cNvPr>
          <p:cNvSpPr txBox="1"/>
          <p:nvPr/>
        </p:nvSpPr>
        <p:spPr>
          <a:xfrm>
            <a:off x="5423959" y="597821"/>
            <a:ext cx="1627200" cy="430887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100"/>
              <a:t>Isabella Bosch </a:t>
            </a:r>
          </a:p>
          <a:p>
            <a:pPr algn="ctr"/>
            <a:r>
              <a:rPr lang="de-DE" sz="1050" b="1"/>
              <a:t>Abteilungsleitung</a:t>
            </a:r>
            <a:endParaRPr lang="de-AT" sz="1050" b="1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D741C1-A13B-82E8-6005-4347284299AF}"/>
              </a:ext>
            </a:extLst>
          </p:cNvPr>
          <p:cNvSpPr txBox="1"/>
          <p:nvPr/>
        </p:nvSpPr>
        <p:spPr>
          <a:xfrm>
            <a:off x="5423958" y="1344638"/>
            <a:ext cx="1627200" cy="430887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100"/>
              <a:t>Pamela Ellger</a:t>
            </a:r>
          </a:p>
          <a:p>
            <a:pPr algn="ctr"/>
            <a:r>
              <a:rPr lang="de-DE" sz="1050" b="1"/>
              <a:t>stv. Abteilungsleitung</a:t>
            </a:r>
            <a:endParaRPr lang="de-AT" sz="1050" b="1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08F8BB0-D71D-58E6-F4A3-2D83CBA1AC6D}"/>
              </a:ext>
            </a:extLst>
          </p:cNvPr>
          <p:cNvSpPr txBox="1"/>
          <p:nvPr/>
        </p:nvSpPr>
        <p:spPr>
          <a:xfrm>
            <a:off x="3595331" y="3200630"/>
            <a:ext cx="1627200" cy="26161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100"/>
              <a:t>Personalbüro</a:t>
            </a:r>
            <a:endParaRPr lang="de-AT" sz="1100" b="1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5648B07-EA75-95C2-5198-C007D57A903B}"/>
              </a:ext>
            </a:extLst>
          </p:cNvPr>
          <p:cNvSpPr txBox="1"/>
          <p:nvPr/>
        </p:nvSpPr>
        <p:spPr>
          <a:xfrm>
            <a:off x="5471596" y="3200630"/>
            <a:ext cx="1627200" cy="26161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100"/>
              <a:t>Zeiterfassung</a:t>
            </a:r>
            <a:endParaRPr lang="de-AT" sz="1100" b="1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EE94839-9449-C8E5-EC74-F9A0A486F49E}"/>
              </a:ext>
            </a:extLst>
          </p:cNvPr>
          <p:cNvSpPr txBox="1"/>
          <p:nvPr/>
        </p:nvSpPr>
        <p:spPr>
          <a:xfrm>
            <a:off x="7344565" y="3200630"/>
            <a:ext cx="1626018" cy="26161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100"/>
              <a:t>Recruiting &amp; Karriere</a:t>
            </a:r>
            <a:endParaRPr lang="de-AT" sz="1100" b="1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68FE8BC-A2F7-252A-48B9-42A79A870B18}"/>
              </a:ext>
            </a:extLst>
          </p:cNvPr>
          <p:cNvSpPr txBox="1"/>
          <p:nvPr/>
        </p:nvSpPr>
        <p:spPr>
          <a:xfrm>
            <a:off x="3586481" y="3563321"/>
            <a:ext cx="1627200" cy="261610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050"/>
              <a:t>Petra Kleinschek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4F0FA54-DF85-4E90-AC71-692F8112C1A2}"/>
              </a:ext>
            </a:extLst>
          </p:cNvPr>
          <p:cNvSpPr txBox="1"/>
          <p:nvPr/>
        </p:nvSpPr>
        <p:spPr>
          <a:xfrm>
            <a:off x="5465523" y="3567963"/>
            <a:ext cx="1627200" cy="261610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100"/>
              <a:t>Biljana Bas</a:t>
            </a:r>
            <a:endParaRPr lang="de-AT" sz="110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9A1C767-A0F9-F59D-5AB7-0857D5CD3844}"/>
              </a:ext>
            </a:extLst>
          </p:cNvPr>
          <p:cNvSpPr txBox="1"/>
          <p:nvPr/>
        </p:nvSpPr>
        <p:spPr>
          <a:xfrm>
            <a:off x="7344565" y="3567963"/>
            <a:ext cx="1627200" cy="261610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100"/>
              <a:t>Daniela Mink</a:t>
            </a:r>
            <a:endParaRPr lang="de-AT" sz="1050" b="1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6320AD56-6AF6-70BA-0CB3-97D632CE89C8}"/>
              </a:ext>
            </a:extLst>
          </p:cNvPr>
          <p:cNvCxnSpPr>
            <a:stCxn id="6" idx="2"/>
            <a:endCxn id="7" idx="0"/>
          </p:cNvCxnSpPr>
          <p:nvPr/>
        </p:nvCxnSpPr>
        <p:spPr>
          <a:xfrm flipH="1">
            <a:off x="6237558" y="1028708"/>
            <a:ext cx="1" cy="31593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E28A3F00-2F07-9556-C20D-4F4A0B4E49AC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6237558" y="1775525"/>
            <a:ext cx="0" cy="438898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0D050FAA-A0A6-523D-E0FC-10043CE960CA}"/>
              </a:ext>
            </a:extLst>
          </p:cNvPr>
          <p:cNvCxnSpPr>
            <a:cxnSpLocks/>
          </p:cNvCxnSpPr>
          <p:nvPr/>
        </p:nvCxnSpPr>
        <p:spPr>
          <a:xfrm flipH="1">
            <a:off x="4369736" y="2911897"/>
            <a:ext cx="378724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2FF17EBB-F8F8-D4A4-1387-C4463A3C57ED}"/>
              </a:ext>
            </a:extLst>
          </p:cNvPr>
          <p:cNvCxnSpPr>
            <a:cxnSpLocks/>
          </p:cNvCxnSpPr>
          <p:nvPr/>
        </p:nvCxnSpPr>
        <p:spPr>
          <a:xfrm>
            <a:off x="4369736" y="2911897"/>
            <a:ext cx="0" cy="288733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07A3B9A9-20AC-3675-A2EF-812E3AC332AD}"/>
              </a:ext>
            </a:extLst>
          </p:cNvPr>
          <p:cNvCxnSpPr>
            <a:cxnSpLocks/>
          </p:cNvCxnSpPr>
          <p:nvPr/>
        </p:nvCxnSpPr>
        <p:spPr>
          <a:xfrm>
            <a:off x="6237558" y="2911896"/>
            <a:ext cx="0" cy="288733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782DCFC2-DF19-12B3-76D2-305D9ED87465}"/>
              </a:ext>
            </a:extLst>
          </p:cNvPr>
          <p:cNvCxnSpPr>
            <a:cxnSpLocks/>
          </p:cNvCxnSpPr>
          <p:nvPr/>
        </p:nvCxnSpPr>
        <p:spPr>
          <a:xfrm>
            <a:off x="8156983" y="2911895"/>
            <a:ext cx="0" cy="288733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53B527A9-ED49-DAE4-50F0-0E6AAF1102B1}"/>
              </a:ext>
            </a:extLst>
          </p:cNvPr>
          <p:cNvCxnSpPr>
            <a:cxnSpLocks/>
          </p:cNvCxnSpPr>
          <p:nvPr/>
        </p:nvCxnSpPr>
        <p:spPr>
          <a:xfrm>
            <a:off x="6237558" y="2452193"/>
            <a:ext cx="0" cy="438898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D083E1AD-C615-7DF6-2F06-690615125545}"/>
              </a:ext>
            </a:extLst>
          </p:cNvPr>
          <p:cNvSpPr txBox="1"/>
          <p:nvPr/>
        </p:nvSpPr>
        <p:spPr>
          <a:xfrm>
            <a:off x="5423958" y="2084434"/>
            <a:ext cx="1627200" cy="584775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100"/>
              <a:t>Heidi Khazuev</a:t>
            </a:r>
          </a:p>
          <a:p>
            <a:pPr algn="ctr"/>
            <a:r>
              <a:rPr lang="de-DE" sz="1050" b="1"/>
              <a:t>Projekt- und Prozessmanagement</a:t>
            </a:r>
            <a:endParaRPr lang="de-AT" sz="1050" b="1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782AF16-846D-42E6-0B04-C03AC78736A1}"/>
              </a:ext>
            </a:extLst>
          </p:cNvPr>
          <p:cNvSpPr txBox="1"/>
          <p:nvPr/>
        </p:nvSpPr>
        <p:spPr>
          <a:xfrm>
            <a:off x="4411302" y="4196907"/>
            <a:ext cx="1867821" cy="26159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100"/>
              <a:t>Arbeitsschutz</a:t>
            </a:r>
            <a:endParaRPr lang="de-AT" sz="1100" b="1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A5D0239-51E4-4686-1DCF-8D42BA1C32DE}"/>
              </a:ext>
            </a:extLst>
          </p:cNvPr>
          <p:cNvSpPr txBox="1"/>
          <p:nvPr/>
        </p:nvSpPr>
        <p:spPr>
          <a:xfrm>
            <a:off x="4414446" y="4559582"/>
            <a:ext cx="1864677" cy="253916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AT" sz="1050"/>
              <a:t>Richard Peschick-Kausek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71B9F961-EBA0-1572-BBE1-82DCA70FB18D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5345213" y="2911895"/>
            <a:ext cx="0" cy="1285012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642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9CECC7-EAA3-4368-EFD3-7C4984743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D3F1C55-1DB7-B4E4-BE87-59F28FDD4641}"/>
              </a:ext>
            </a:extLst>
          </p:cNvPr>
          <p:cNvSpPr/>
          <p:nvPr/>
        </p:nvSpPr>
        <p:spPr>
          <a:xfrm>
            <a:off x="-14150" y="0"/>
            <a:ext cx="3700103" cy="5143500"/>
          </a:xfrm>
          <a:prstGeom prst="rect">
            <a:avLst/>
          </a:prstGeom>
          <a:blipFill dpi="0"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6024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C5827EE5-09C4-2F37-0BFE-122CDCED8D8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1507" y="1597469"/>
            <a:ext cx="1672965" cy="167296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92A10BE0-EB9A-E52F-C4BB-149F08AFE5B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778000" y="3455100"/>
            <a:ext cx="3366000" cy="16884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22F2C6B-89B3-75A1-36E3-1DA5A3A9C5F3}"/>
              </a:ext>
            </a:extLst>
          </p:cNvPr>
          <p:cNvSpPr txBox="1"/>
          <p:nvPr/>
        </p:nvSpPr>
        <p:spPr>
          <a:xfrm>
            <a:off x="901507" y="3280217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err="1">
                <a:solidFill>
                  <a:srgbClr val="006091"/>
                </a:solidFill>
              </a:rPr>
              <a:t>daily</a:t>
            </a:r>
            <a:r>
              <a:rPr lang="de-DE">
                <a:solidFill>
                  <a:srgbClr val="006091"/>
                </a:solidFill>
              </a:rPr>
              <a:t> </a:t>
            </a:r>
            <a:r>
              <a:rPr lang="de-DE" err="1">
                <a:solidFill>
                  <a:srgbClr val="006091"/>
                </a:solidFill>
              </a:rPr>
              <a:t>business</a:t>
            </a:r>
            <a:endParaRPr lang="de-AT">
              <a:solidFill>
                <a:srgbClr val="00609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1EEAA91-4FD2-F956-EDE0-6B52DD8A0C7A}"/>
              </a:ext>
            </a:extLst>
          </p:cNvPr>
          <p:cNvSpPr txBox="1"/>
          <p:nvPr/>
        </p:nvSpPr>
        <p:spPr>
          <a:xfrm>
            <a:off x="4105143" y="707081"/>
            <a:ext cx="4790763" cy="4278094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b="1" dirty="0"/>
              <a:t>Allgemeines HR-Management &amp; Entwicklung</a:t>
            </a:r>
          </a:p>
          <a:p>
            <a:r>
              <a:rPr lang="de-DE" sz="1400" b="1" dirty="0"/>
              <a:t>(Isabella Bosch, Heidi Khazuev, Pamela Ellger)</a:t>
            </a:r>
          </a:p>
          <a:p>
            <a:endParaRPr lang="de-DE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Ansprechperson für Mitarbeiter:innen in arbeits-, lohn- und sozial-versicherungsrechtlichen Fragestellungen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Schnittstelle zum Betriebsrat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Anpassung und Neuerstellung von Personaldokumenten (z.B. Funktionsbeschreibungen)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Prozess- und Projektmanagement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Prozessoptimierung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Entwicklung &amp; Koordination Stellenbeschreibungen und </a:t>
            </a:r>
            <a:r>
              <a:rPr lang="de-DE" sz="1400" dirty="0"/>
              <a:t>Mitarbeiter:innengespräche</a:t>
            </a:r>
            <a:endParaRPr lang="de-DE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Onboarding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Konfliktmanagement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Trennungsmanagement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Organisationsentwicklung</a:t>
            </a:r>
            <a:endParaRPr lang="de-AT" sz="1400"/>
          </a:p>
        </p:txBody>
      </p:sp>
    </p:spTree>
    <p:extLst>
      <p:ext uri="{BB962C8B-B14F-4D97-AF65-F5344CB8AC3E}">
        <p14:creationId xmlns:p14="http://schemas.microsoft.com/office/powerpoint/2010/main" val="136439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9CECC7-EAA3-4368-EFD3-7C4984743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D3F1C55-1DB7-B4E4-BE87-59F28FDD4641}"/>
              </a:ext>
            </a:extLst>
          </p:cNvPr>
          <p:cNvSpPr/>
          <p:nvPr/>
        </p:nvSpPr>
        <p:spPr>
          <a:xfrm>
            <a:off x="-14150" y="0"/>
            <a:ext cx="3700103" cy="5143500"/>
          </a:xfrm>
          <a:prstGeom prst="rect">
            <a:avLst/>
          </a:prstGeom>
          <a:blipFill dpi="0"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6024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C5827EE5-09C4-2F37-0BFE-122CDCED8D8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1507" y="1597469"/>
            <a:ext cx="1672965" cy="167296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92A10BE0-EB9A-E52F-C4BB-149F08AFE5B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778000" y="3455100"/>
            <a:ext cx="3366000" cy="16884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22F2C6B-89B3-75A1-36E3-1DA5A3A9C5F3}"/>
              </a:ext>
            </a:extLst>
          </p:cNvPr>
          <p:cNvSpPr txBox="1"/>
          <p:nvPr/>
        </p:nvSpPr>
        <p:spPr>
          <a:xfrm>
            <a:off x="901507" y="3280217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err="1">
                <a:solidFill>
                  <a:srgbClr val="006091"/>
                </a:solidFill>
              </a:rPr>
              <a:t>daily</a:t>
            </a:r>
            <a:r>
              <a:rPr lang="de-DE">
                <a:solidFill>
                  <a:srgbClr val="006091"/>
                </a:solidFill>
              </a:rPr>
              <a:t> </a:t>
            </a:r>
            <a:r>
              <a:rPr lang="de-DE" err="1">
                <a:solidFill>
                  <a:srgbClr val="006091"/>
                </a:solidFill>
              </a:rPr>
              <a:t>business</a:t>
            </a:r>
            <a:endParaRPr lang="de-AT">
              <a:solidFill>
                <a:srgbClr val="00609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1EEAA91-4FD2-F956-EDE0-6B52DD8A0C7A}"/>
              </a:ext>
            </a:extLst>
          </p:cNvPr>
          <p:cNvSpPr txBox="1"/>
          <p:nvPr/>
        </p:nvSpPr>
        <p:spPr>
          <a:xfrm>
            <a:off x="3769685" y="649883"/>
            <a:ext cx="5298115" cy="2185214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b="1"/>
              <a:t>Personalbüro (Pamela Ellger, Petra Kleinschek)</a:t>
            </a:r>
          </a:p>
          <a:p>
            <a:endParaRPr lang="de-DE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Vertragswesen,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An-/Abmeldungen und Umwandlungen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Kontakt zu verschiedenen öffentlichen Ämtern und </a:t>
            </a:r>
            <a:r>
              <a:rPr lang="de-DE" sz="1200" dirty="0"/>
              <a:t>Institutionen</a:t>
            </a:r>
            <a:endParaRPr lang="de-DE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Amtsabrechnungen (Eingliederungsbeihilfe, Corona, 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Schnittstelle zur Personalverrechnung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Unfallmeldung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Lehrlings-Kassaverwaltung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Stammdatenpflege und –</a:t>
            </a:r>
            <a:r>
              <a:rPr lang="de-DE" sz="1200" err="1"/>
              <a:t>verwaltung</a:t>
            </a:r>
            <a:endParaRPr lang="de-DE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Frühwarnsystem</a:t>
            </a:r>
            <a:endParaRPr lang="de-AT" sz="120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68E25A4-D431-EACE-7F0E-FA2613B6A49E}"/>
              </a:ext>
            </a:extLst>
          </p:cNvPr>
          <p:cNvSpPr txBox="1"/>
          <p:nvPr/>
        </p:nvSpPr>
        <p:spPr>
          <a:xfrm>
            <a:off x="3769684" y="2956991"/>
            <a:ext cx="5298115" cy="1815882"/>
          </a:xfrm>
          <a:prstGeom prst="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b="1"/>
              <a:t>Zeiterfassung (Biljana Bas &amp; Assistenz)</a:t>
            </a:r>
          </a:p>
          <a:p>
            <a:endParaRPr lang="de-DE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Verwaltung Abwesenheiten (Nichtleistungszeiten)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Verwaltung Außendienste und Reisen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Arbeitsrechtliche Thematiken bezüglich Zeiterfassung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Schnittstelle zur Personalverrechnung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Stammdatenpflege und –</a:t>
            </a:r>
            <a:r>
              <a:rPr lang="de-DE" sz="1200" err="1"/>
              <a:t>verwaltung</a:t>
            </a:r>
            <a:endParaRPr lang="de-DE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Support und Schulung Zeiterfassungs-Software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Verwaltung von Geburtstags-Goodies</a:t>
            </a:r>
            <a:endParaRPr lang="de-AT" sz="1200"/>
          </a:p>
        </p:txBody>
      </p:sp>
    </p:spTree>
    <p:extLst>
      <p:ext uri="{BB962C8B-B14F-4D97-AF65-F5344CB8AC3E}">
        <p14:creationId xmlns:p14="http://schemas.microsoft.com/office/powerpoint/2010/main" val="218499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A8CBB82-F296-84D9-3D0E-18C8D2EDC1AB}"/>
              </a:ext>
            </a:extLst>
          </p:cNvPr>
          <p:cNvSpPr txBox="1"/>
          <p:nvPr/>
        </p:nvSpPr>
        <p:spPr>
          <a:xfrm>
            <a:off x="4105142" y="3044874"/>
            <a:ext cx="4790763" cy="1631216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b="1"/>
              <a:t>Karriere (Daniela Mink &amp; Assistenz)</a:t>
            </a:r>
          </a:p>
          <a:p>
            <a:endParaRPr lang="de-DE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Erhebung Weiterbildungsbedarf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Erstellung Weiterbildungsplan &amp; Kursorganisation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Weiterbildungscontrolling (Kursbewertung, Transfer in den Alltag usw.)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Organisation Maßnahmen zur Personalentwicklung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Monitoring Karriereentwicklung</a:t>
            </a:r>
            <a:endParaRPr lang="de-AT" sz="120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9CECC7-EAA3-4368-EFD3-7C4984743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D3F1C55-1DB7-B4E4-BE87-59F28FDD4641}"/>
              </a:ext>
            </a:extLst>
          </p:cNvPr>
          <p:cNvSpPr/>
          <p:nvPr/>
        </p:nvSpPr>
        <p:spPr>
          <a:xfrm>
            <a:off x="-14150" y="0"/>
            <a:ext cx="3700103" cy="5143500"/>
          </a:xfrm>
          <a:prstGeom prst="rect">
            <a:avLst/>
          </a:prstGeom>
          <a:blipFill dpi="0"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6024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C5827EE5-09C4-2F37-0BFE-122CDCED8D8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1507" y="1597469"/>
            <a:ext cx="1672965" cy="167296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22F2C6B-89B3-75A1-36E3-1DA5A3A9C5F3}"/>
              </a:ext>
            </a:extLst>
          </p:cNvPr>
          <p:cNvSpPr txBox="1"/>
          <p:nvPr/>
        </p:nvSpPr>
        <p:spPr>
          <a:xfrm>
            <a:off x="901507" y="3280217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err="1">
                <a:solidFill>
                  <a:srgbClr val="006091"/>
                </a:solidFill>
              </a:rPr>
              <a:t>daily</a:t>
            </a:r>
            <a:r>
              <a:rPr lang="de-DE">
                <a:solidFill>
                  <a:srgbClr val="006091"/>
                </a:solidFill>
              </a:rPr>
              <a:t> </a:t>
            </a:r>
            <a:r>
              <a:rPr lang="de-DE" err="1">
                <a:solidFill>
                  <a:srgbClr val="006091"/>
                </a:solidFill>
              </a:rPr>
              <a:t>business</a:t>
            </a:r>
            <a:endParaRPr lang="de-AT">
              <a:solidFill>
                <a:srgbClr val="00609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1EEAA91-4FD2-F956-EDE0-6B52DD8A0C7A}"/>
              </a:ext>
            </a:extLst>
          </p:cNvPr>
          <p:cNvSpPr txBox="1"/>
          <p:nvPr/>
        </p:nvSpPr>
        <p:spPr>
          <a:xfrm>
            <a:off x="4105143" y="823463"/>
            <a:ext cx="4790763" cy="2000548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b="1"/>
              <a:t>Recruiting (Daniela Mink &amp; Assistenz)</a:t>
            </a:r>
          </a:p>
          <a:p>
            <a:endParaRPr lang="de-DE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err="1"/>
              <a:t>Employer</a:t>
            </a:r>
            <a:r>
              <a:rPr lang="de-DE" sz="1200"/>
              <a:t> Branding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interne Bedarfsanalyse und Ressourcenmanagement (laut Projektplan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Stellenbeschreibungen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Ausschreibung und Bewerbungsmanagement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Personalauswahl und –</a:t>
            </a:r>
            <a:r>
              <a:rPr lang="de-DE" sz="1200" err="1"/>
              <a:t>einstellung</a:t>
            </a:r>
            <a:endParaRPr lang="de-DE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err="1"/>
              <a:t>Onboardingprozess</a:t>
            </a:r>
            <a:endParaRPr lang="de-DE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/>
              <a:t>Praktikumswesen</a:t>
            </a:r>
            <a:endParaRPr lang="de-AT" sz="120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92A10BE0-EB9A-E52F-C4BB-149F08AFE5B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778000" y="3455100"/>
            <a:ext cx="3366000" cy="1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2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FBB00-562F-AE14-2F4C-AFF1FF6B2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8E55068-A874-93DC-A509-678FE3210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98583CE-DBF6-1244-0251-D1695D46DADE}"/>
              </a:ext>
            </a:extLst>
          </p:cNvPr>
          <p:cNvSpPr/>
          <p:nvPr/>
        </p:nvSpPr>
        <p:spPr>
          <a:xfrm>
            <a:off x="-14150" y="0"/>
            <a:ext cx="3700103" cy="5143500"/>
          </a:xfrm>
          <a:prstGeom prst="rect">
            <a:avLst/>
          </a:prstGeom>
          <a:blipFill dpi="0"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6024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7114BA23-1032-0014-764C-10BC1F8FB3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1507" y="1597469"/>
            <a:ext cx="1672965" cy="167296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AD2900B-8536-8884-C5EC-27FE445A953C}"/>
              </a:ext>
            </a:extLst>
          </p:cNvPr>
          <p:cNvSpPr txBox="1"/>
          <p:nvPr/>
        </p:nvSpPr>
        <p:spPr>
          <a:xfrm>
            <a:off x="901507" y="3280217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err="1">
                <a:solidFill>
                  <a:srgbClr val="006091"/>
                </a:solidFill>
              </a:rPr>
              <a:t>daily</a:t>
            </a:r>
            <a:r>
              <a:rPr lang="de-DE">
                <a:solidFill>
                  <a:srgbClr val="006091"/>
                </a:solidFill>
              </a:rPr>
              <a:t> </a:t>
            </a:r>
            <a:r>
              <a:rPr lang="de-DE" err="1">
                <a:solidFill>
                  <a:srgbClr val="006091"/>
                </a:solidFill>
              </a:rPr>
              <a:t>business</a:t>
            </a:r>
            <a:endParaRPr lang="de-AT">
              <a:solidFill>
                <a:srgbClr val="00609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CE0C5F9-8F77-F885-D410-1F0345486B6C}"/>
              </a:ext>
            </a:extLst>
          </p:cNvPr>
          <p:cNvSpPr txBox="1"/>
          <p:nvPr/>
        </p:nvSpPr>
        <p:spPr>
          <a:xfrm>
            <a:off x="3890779" y="556334"/>
            <a:ext cx="4790763" cy="4216539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b="1"/>
              <a:t>Arbeitsschutz (Richard Peschick-Kausek)</a:t>
            </a:r>
          </a:p>
          <a:p>
            <a:endParaRPr lang="de-DE" sz="1400"/>
          </a:p>
          <a:p>
            <a:pPr marL="171450" indent="-171450">
              <a:buFont typeface="Arial"/>
              <a:buChar char="•"/>
            </a:pPr>
            <a:r>
              <a:rPr lang="de-DE" sz="1200"/>
              <a:t>Ansprechperson für Arbeitssicherheit, Brandschutz, Gesundheitsschutz und Umweltthemen im Unternehmen</a:t>
            </a:r>
          </a:p>
          <a:p>
            <a:pPr marL="171450" indent="-171450">
              <a:buFont typeface="Arial"/>
              <a:buChar char="•"/>
            </a:pPr>
            <a:r>
              <a:rPr lang="de-DE" sz="1200"/>
              <a:t>Umsetzung gesetzlicher Anforderungen zu Arbeitssicherheit, Unfallverhütung und Umweltschutz</a:t>
            </a:r>
          </a:p>
          <a:p>
            <a:pPr marL="171450" indent="-171450">
              <a:buFont typeface="Arial"/>
              <a:buChar char="•"/>
            </a:pPr>
            <a:r>
              <a:rPr lang="de-DE" sz="1200"/>
              <a:t>Durchführung von Arbeitsplatzevaluierungen</a:t>
            </a:r>
          </a:p>
          <a:p>
            <a:pPr marL="171450" indent="-171450">
              <a:buFont typeface="Arial"/>
              <a:buChar char="•"/>
            </a:pPr>
            <a:r>
              <a:rPr lang="de-DE" sz="1200"/>
              <a:t>Erstellung, laufende Aktualisierung und Veröffentlichung von Sicherheitsdokumenten und Aushängen</a:t>
            </a:r>
          </a:p>
          <a:p>
            <a:pPr marL="171450" indent="-171450">
              <a:buFont typeface="Arial"/>
              <a:buChar char="•"/>
            </a:pPr>
            <a:r>
              <a:rPr lang="de-DE" sz="1200"/>
              <a:t>Dokumentation sicherheits- und gesundheitsschutzrelevanter Maßnahmen gemäß gesetzlicher Aufzeichnungspflichten</a:t>
            </a:r>
          </a:p>
          <a:p>
            <a:pPr marL="171450" indent="-171450">
              <a:buFont typeface="Arial"/>
              <a:buChar char="•"/>
            </a:pPr>
            <a:r>
              <a:rPr lang="de-DE" sz="1200"/>
              <a:t>Durchführung interner Schulungen und Sicherheitsunterweisungen</a:t>
            </a:r>
          </a:p>
          <a:p>
            <a:pPr marL="171450" indent="-171450">
              <a:buFont typeface="Arial"/>
              <a:buChar char="•"/>
            </a:pPr>
            <a:r>
              <a:rPr lang="de-DE" sz="1200"/>
              <a:t>Einleitung und Umsetzung von Korrektur- und Präventionsmaßnahmen bei Vorfällen (Unfälle, Beinaheunfälle)</a:t>
            </a:r>
          </a:p>
          <a:p>
            <a:pPr marL="171450" indent="-171450">
              <a:buFont typeface="Arial"/>
              <a:buChar char="•"/>
            </a:pPr>
            <a:r>
              <a:rPr lang="de-DE" sz="1200"/>
              <a:t>Organisation und Beauftragung sicherheitsrelevanter Wartungen und Überprüfungen an allen Standorten</a:t>
            </a:r>
          </a:p>
          <a:p>
            <a:pPr marL="171450" indent="-171450">
              <a:buFont typeface="Arial"/>
              <a:buChar char="•"/>
            </a:pPr>
            <a:r>
              <a:rPr lang="de-DE" sz="1200"/>
              <a:t>Sicherstellung regelmäßiger, arbeitsplatzbezogener Anweisungen abgestimmt auf den Erfahrungsstand der Mitarbeitenden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1B5A065B-1E55-8C52-DC29-5134752A8DD2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778000" y="3455100"/>
            <a:ext cx="3366000" cy="1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4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A0FE9-9525-8371-4F78-B727DA552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619F290-7DBC-00DB-A49B-CD394E0DC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111C-295C-FD45-892D-E86BEA087837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C637073-A509-45C5-9E4F-1ED4D720CC0A}"/>
              </a:ext>
            </a:extLst>
          </p:cNvPr>
          <p:cNvSpPr/>
          <p:nvPr/>
        </p:nvSpPr>
        <p:spPr>
          <a:xfrm>
            <a:off x="-14150" y="0"/>
            <a:ext cx="3700103" cy="5143500"/>
          </a:xfrm>
          <a:prstGeom prst="rect">
            <a:avLst/>
          </a:prstGeom>
          <a:blipFill dpi="0"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6024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1A3D2263-0AAC-E260-0650-74BEFE9A7EA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9021" y="1622161"/>
            <a:ext cx="1672965" cy="167296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4B5F026-F1F6-E1B5-78B2-F68F006A7564}"/>
              </a:ext>
            </a:extLst>
          </p:cNvPr>
          <p:cNvSpPr txBox="1"/>
          <p:nvPr/>
        </p:nvSpPr>
        <p:spPr>
          <a:xfrm>
            <a:off x="4204980" y="1165981"/>
            <a:ext cx="439735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Rückblick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Organisationsentwicklung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Führung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Stellenbeschreibungen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Mitarbeiter:innengespräche 24/25 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/>
              <a:t>Ausblick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Optimierungen 25/26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Mitarbeiter:innengespräche 25/26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Arbeitsschutz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0AF90407-89B6-6A0A-C722-024B50FB119E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778000" y="3455100"/>
            <a:ext cx="3366000" cy="16884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D57D710-60DA-0A40-B699-CE3656881545}"/>
              </a:ext>
            </a:extLst>
          </p:cNvPr>
          <p:cNvSpPr txBox="1"/>
          <p:nvPr/>
        </p:nvSpPr>
        <p:spPr>
          <a:xfrm>
            <a:off x="1117115" y="3270434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006091"/>
                </a:solidFill>
              </a:rPr>
              <a:t>Projekte</a:t>
            </a:r>
            <a:endParaRPr lang="de-AT">
              <a:solidFill>
                <a:srgbClr val="0060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2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theme/theme1.xml><?xml version="1.0" encoding="utf-8"?>
<a:theme xmlns:a="http://schemas.openxmlformats.org/drawingml/2006/main" name="Office-Design">
  <a:themeElements>
    <a:clrScheme name="ipcenter">
      <a:dk1>
        <a:srgbClr val="7F7F7F"/>
      </a:dk1>
      <a:lt1>
        <a:sysClr val="window" lastClr="FFFFFF"/>
      </a:lt1>
      <a:dk2>
        <a:srgbClr val="515151"/>
      </a:dk2>
      <a:lt2>
        <a:srgbClr val="EEECE1"/>
      </a:lt2>
      <a:accent1>
        <a:srgbClr val="007FB2"/>
      </a:accent1>
      <a:accent2>
        <a:srgbClr val="7F7F7F"/>
      </a:accent2>
      <a:accent3>
        <a:srgbClr val="94D12B"/>
      </a:accent3>
      <a:accent4>
        <a:srgbClr val="399243"/>
      </a:accent4>
      <a:accent5>
        <a:srgbClr val="74D0D4"/>
      </a:accent5>
      <a:accent6>
        <a:srgbClr val="1E4860"/>
      </a:accent6>
      <a:hlink>
        <a:srgbClr val="007FB2"/>
      </a:hlink>
      <a:folHlink>
        <a:srgbClr val="660066"/>
      </a:folHlink>
    </a:clrScheme>
    <a:fontScheme name="ipcenter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ipcenter">
      <a:dk1>
        <a:srgbClr val="7F7F7F"/>
      </a:dk1>
      <a:lt1>
        <a:sysClr val="window" lastClr="FFFFFF"/>
      </a:lt1>
      <a:dk2>
        <a:srgbClr val="515151"/>
      </a:dk2>
      <a:lt2>
        <a:srgbClr val="EEECE1"/>
      </a:lt2>
      <a:accent1>
        <a:srgbClr val="007FB2"/>
      </a:accent1>
      <a:accent2>
        <a:srgbClr val="7F7F7F"/>
      </a:accent2>
      <a:accent3>
        <a:srgbClr val="94D12B"/>
      </a:accent3>
      <a:accent4>
        <a:srgbClr val="399243"/>
      </a:accent4>
      <a:accent5>
        <a:srgbClr val="74D0D4"/>
      </a:accent5>
      <a:accent6>
        <a:srgbClr val="1E4860"/>
      </a:accent6>
      <a:hlink>
        <a:srgbClr val="007FB2"/>
      </a:hlink>
      <a:folHlink>
        <a:srgbClr val="660066"/>
      </a:folHlink>
    </a:clrScheme>
    <a:fontScheme name="ipcenter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1AF71DD8914824A8355A3973F31B03F" ma:contentTypeVersion="10" ma:contentTypeDescription="Ein neues Dokument erstellen." ma:contentTypeScope="" ma:versionID="ffd497a2946082a644ae0eacdbcbdbeb">
  <xsd:schema xmlns:xsd="http://www.w3.org/2001/XMLSchema" xmlns:xs="http://www.w3.org/2001/XMLSchema" xmlns:p="http://schemas.microsoft.com/office/2006/metadata/properties" xmlns:ns2="a7288a48-3ae9-46e8-9f8b-78888aa0ed0a" xmlns:ns3="465a4465-690f-4889-97b6-4f0bc8d92a66" targetNamespace="http://schemas.microsoft.com/office/2006/metadata/properties" ma:root="true" ma:fieldsID="c56e1646229d1121ee1c9776bc3f32be" ns2:_="" ns3:_="">
    <xsd:import namespace="a7288a48-3ae9-46e8-9f8b-78888aa0ed0a"/>
    <xsd:import namespace="465a4465-690f-4889-97b6-4f0bc8d92a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288a48-3ae9-46e8-9f8b-78888aa0ed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a4465-690f-4889-97b6-4f0bc8d92a6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65a4465-690f-4889-97b6-4f0bc8d92a66">
      <UserInfo>
        <DisplayName>Alle Benutzer (windows)</DisplayName>
        <AccountId>59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C00500F-5E0D-4C71-8E95-5888403FB2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288a48-3ae9-46e8-9f8b-78888aa0ed0a"/>
    <ds:schemaRef ds:uri="465a4465-690f-4889-97b6-4f0bc8d92a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259F09-3313-4627-A34C-2408910FDC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EDD0F1-C1C7-4E98-89FD-C73FC1FF3B53}">
  <ds:schemaRefs>
    <ds:schemaRef ds:uri="465a4465-690f-4889-97b6-4f0bc8d92a66"/>
    <ds:schemaRef ds:uri="72abf522-e903-46b9-9162-e7df0d885650"/>
    <ds:schemaRef ds:uri="c130521c-d13f-47a3-b55d-3fe24311a43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6714832a-069f-41b0-966e-6f2ba89c9336}" enabled="0" method="" siteId="{6714832a-069f-41b0-966e-6f2ba89c933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1033</Words>
  <Application>Microsoft Office PowerPoint</Application>
  <PresentationFormat>Bildschirmpräsentation (16:9)</PresentationFormat>
  <Paragraphs>260</Paragraphs>
  <Slides>27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2" baseType="lpstr">
      <vt:lpstr>Arial</vt:lpstr>
      <vt:lpstr>Calibri</vt:lpstr>
      <vt:lpstr>Lucida Sans Unicode</vt:lpstr>
      <vt:lpstr>Wingdings</vt:lpstr>
      <vt:lpstr>Office-Design</vt:lpstr>
      <vt:lpstr>HR-Updates 2025 Rückblick - Ausblick 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Rückblick</vt:lpstr>
      <vt:lpstr>Rückblick</vt:lpstr>
      <vt:lpstr>Ausblick</vt:lpstr>
      <vt:lpstr>Mitarbeiter:innengespräche</vt:lpstr>
      <vt:lpstr>Mitarbeiter:innengespräche um</vt:lpstr>
      <vt:lpstr>PowerPoint-Präsentation</vt:lpstr>
      <vt:lpstr>Welche Inhalte werden besprochen?</vt:lpstr>
      <vt:lpstr>Prozessoptimierung</vt:lpstr>
      <vt:lpstr>Mitarbeiter:innengesprächsbogen 2025/26</vt:lpstr>
      <vt:lpstr>PowerPoint-Präsentation</vt:lpstr>
      <vt:lpstr>Arbeitsschutz Brandschutz, Notfall- und Sicherheitsmaßnahmen</vt:lpstr>
      <vt:lpstr>Schwerpunkte</vt:lpstr>
      <vt:lpstr>Brandschutz &amp; Räumungsübungen</vt:lpstr>
      <vt:lpstr>Mehr Sicherheit schaffen: Notfallplan bei Gewalt &amp; Aggression</vt:lpstr>
      <vt:lpstr>Medizinische Notfälle</vt:lpstr>
      <vt:lpstr>Austausch, Feedback, Fragen</vt:lpstr>
      <vt:lpstr>Kontakt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Ein Microsoft Office-Anwender</dc:creator>
  <cp:lastModifiedBy>Katarina Kodzic</cp:lastModifiedBy>
  <cp:revision>2</cp:revision>
  <dcterms:created xsi:type="dcterms:W3CDTF">2015-12-07T17:08:19Z</dcterms:created>
  <dcterms:modified xsi:type="dcterms:W3CDTF">2025-10-29T09:40:30Z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0x010100A1AF71DD8914824A8355A3973F31B03F</vt:lpwstr>
  </property>
  <property fmtid="{D5CDD505-2E9C-101B-9397-08002B2CF9AE}" pid="4" name="Order">
    <vt:r8>21239600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</Properties>
</file>